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  <p:sldMasterId id="2147483701" r:id="rId4"/>
  </p:sldMasterIdLst>
  <p:notesMasterIdLst>
    <p:notesMasterId r:id="rId31"/>
  </p:notesMasterIdLst>
  <p:sldIdLst>
    <p:sldId id="264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9FC552A-072B-47EC-BCD4-213609ED569A}">
          <p14:sldIdLst>
            <p14:sldId id="264"/>
            <p14:sldId id="265"/>
            <p14:sldId id="266"/>
            <p14:sldId id="267"/>
          </p14:sldIdLst>
        </p14:section>
        <p14:section name="Untitled Section" id="{5101CB08-9FCC-4390-9D4E-61C0B6BDB11A}">
          <p14:sldIdLst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Untitled Section" id="{2F0E39DC-8A00-4048-952D-6F8C8869D7B1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Untitled Section" id="{3A80F7E7-B9B1-4835-9DE8-2E6414D35D2C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2C602-5446-4DE0-9E13-071E870BE73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817E3-F8AD-4574-BA35-A895E49FB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10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D65A-9FF2-4EB5-843F-2E889945BBD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2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D65A-9FF2-4EB5-843F-2E889945BBD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9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9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66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97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36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0EB39-C83D-4A83-BCF0-AFB17FF42B7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6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0EB39-C83D-4A83-BCF0-AFB17FF42B7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7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449D5-FA7A-4663-8F29-FD1454A909C8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5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D65A-9FF2-4EB5-843F-2E889945BB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47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D65A-9FF2-4EB5-843F-2E889945BBD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9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432550"/>
            <a:ext cx="561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432550"/>
            <a:ext cx="561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5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432550"/>
            <a:ext cx="561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8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432550"/>
            <a:ext cx="561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4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432550"/>
            <a:ext cx="561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42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itle-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pic>
        <p:nvPicPr>
          <p:cNvPr id="4" name="Picture 3" descr="Powerpoint-Title-Slide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90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ection-Brea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4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66E3-CACB-4047-87F9-0110116048F0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11/13/2013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5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4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11/13/2013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26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 sz="2600"/>
            </a:lvl1pPr>
            <a:lvl2pPr marL="914400" indent="-457200">
              <a:spcAft>
                <a:spcPts val="600"/>
              </a:spcAft>
              <a:buFont typeface="+mj-lt"/>
              <a:buAutoNum type="alphaLcPeriod"/>
              <a:defRPr sz="2400"/>
            </a:lvl2pPr>
            <a:lvl3pPr marL="1428750" indent="-514350">
              <a:spcAft>
                <a:spcPts val="600"/>
              </a:spcAft>
              <a:buFont typeface="+mj-lt"/>
              <a:buAutoNum type="romanLcPeriod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11/13/2013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C2B3-A812-4203-BE78-D20E48B069E9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11/13/2013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8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3021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C3-D996-4101-A57E-CAB1B68DEBB2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11/13/2013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78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E448-3CBF-4925-BAC5-A6C41FBBE81A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11/13/2013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33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A07D-864A-43CB-A83B-43DFBC2715A3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11/13/2013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0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E952-033B-47EB-857C-095D3BDD2AD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3" descr="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 userDrawn="1"/>
        </p:nvSpPr>
        <p:spPr>
          <a:xfrm>
            <a:off x="8382000" y="6477000"/>
            <a:ext cx="762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1C06-83F9-4E73-87CC-7A5FB4FCFEA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E766-AB3E-4E0C-A0F4-5D435A540F6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51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2FAC-D850-481D-9EE3-80A923BFE5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57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A0F1-5766-4F23-B6E7-2D206E88A2B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71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08E8-8DFE-4367-8B2C-60E3AADEDD9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44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BE56-58ED-4D03-9AB1-A3F75AED764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15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3A16-3A3B-453D-9842-CFAEAAD14BA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50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958B-32E6-46E0-906E-155D1852E6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4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F636-FA3C-4F25-B8DF-05856BD2971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63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8A8C-616B-4013-AB74-3B5B6EE3180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75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44953D-5068-4982-9FE5-B70CE2C0196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E0CC24-B2A2-40DB-BEF1-5CB5ED5BC2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7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3714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17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9229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52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6142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76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83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6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4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8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l="-2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E755-CA68-47D2-B03E-47C32C08E00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3AB6-8D24-4A8E-8974-9B0518A7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000">
              <a:schemeClr val="bg2">
                <a:lumMod val="25000"/>
              </a:schemeClr>
            </a:gs>
            <a:gs pos="0">
              <a:schemeClr val="bg1">
                <a:lumMod val="10000"/>
              </a:schemeClr>
            </a:gs>
            <a:gs pos="49000">
              <a:schemeClr val="bg2">
                <a:lumMod val="50000"/>
              </a:schemeClr>
            </a:gs>
            <a:gs pos="73000">
              <a:schemeClr val="bg1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lide-Background-0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18B9-4480-4E12-9510-9EA90C94C20F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11/13/2013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03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CK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8382000" y="6477000"/>
            <a:ext cx="762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52D0A0-BB52-4FDF-AC5F-0A4F5102FDA9}" type="slidenum">
              <a:rPr lang="en-US">
                <a:solidFill>
                  <a:prstClr val="white"/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1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F44953D-5068-4982-9FE5-B70CE2C01969}" type="datetimeFigureOut">
              <a:rPr lang="en-US" smtClean="0">
                <a:solidFill>
                  <a:prstClr val="black"/>
                </a:solidFill>
              </a:rPr>
              <a:pPr/>
              <a:t>11/13/2013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0E0CC24-B2A2-40DB-BEF1-5CB5ED5BC2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6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energytransmission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228600" y="2667000"/>
            <a:ext cx="8796744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Regional Transmission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Webinar Series</a:t>
            </a:r>
          </a:p>
          <a:p>
            <a:pPr algn="ctr"/>
            <a:endParaRPr lang="en-US" sz="4400" b="1" dirty="0" smtClean="0">
              <a:solidFill>
                <a:srgbClr val="CBEAED"/>
              </a:solidFill>
              <a:latin typeface="+mn-lt"/>
            </a:endParaRPr>
          </a:p>
          <a:p>
            <a:pPr algn="ctr"/>
            <a:r>
              <a:rPr lang="en-US" sz="4400" b="1" dirty="0" smtClean="0">
                <a:solidFill>
                  <a:srgbClr val="CBEAED"/>
                </a:solidFill>
                <a:latin typeface="+mn-lt"/>
              </a:rPr>
              <a:t>NEW ENGLAND</a:t>
            </a:r>
            <a:endParaRPr lang="en-US" sz="4400" b="1" dirty="0">
              <a:solidFill>
                <a:srgbClr val="CBEAED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4876800" cy="12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/>
              <a:t>ISO-NE, First FERC Regulated Planning Authority to Even Try To Reflect State Efficiency Plans &amp; Mandates in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62990"/>
            <a:ext cx="8589074" cy="55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620000" y="2057400"/>
            <a:ext cx="1524000" cy="411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In this world (the one the states are building) load growth will not be driving any significant transmission 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81800" y="4267200"/>
            <a:ext cx="8382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24200" y="5029200"/>
            <a:ext cx="46482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1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/>
              <a:t>What Transmission Projects are Responding to these Signals?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674" name="Picture 2" descr="New England Zones Ma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1066800"/>
            <a:ext cx="5103686" cy="552088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52400" y="762000"/>
            <a:ext cx="4114800" cy="1905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Pressure for Hydro (Quebec) Imports has sparked competing projects.  Substantial opposition to the Northern Pass has sparked interest in hybrid projects that also facilitate U.S. wind development.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762000"/>
            <a:ext cx="2743200" cy="2590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prstClr val="black"/>
                </a:solidFill>
              </a:rPr>
              <a:t>Timing Conundrums</a:t>
            </a:r>
          </a:p>
          <a:p>
            <a:pPr algn="ctr"/>
            <a:endParaRPr lang="en-US" b="1" dirty="0" smtClean="0">
              <a:solidFill>
                <a:prstClr val="black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Maritime Hydro not ready for years to come</a:t>
            </a:r>
          </a:p>
          <a:p>
            <a:pPr algn="ctr">
              <a:buFont typeface="Arial" pitchFamily="34" charset="0"/>
              <a:buChar char="•"/>
            </a:pPr>
            <a:endParaRPr lang="en-US" b="1" dirty="0" smtClean="0">
              <a:solidFill>
                <a:prstClr val="black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New MA &amp; CT Wind Contracts not big enough to justify big new N-S projects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1200" y="3505200"/>
            <a:ext cx="335280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prstClr val="black"/>
              </a:solidFill>
            </a:endParaRPr>
          </a:p>
          <a:p>
            <a:pPr algn="ctr"/>
            <a:r>
              <a:rPr lang="en-US" b="1" u="sng" dirty="0" smtClean="0">
                <a:solidFill>
                  <a:prstClr val="black"/>
                </a:solidFill>
              </a:rPr>
              <a:t>Critical NEPOOL/ISO-NE Issues</a:t>
            </a:r>
            <a:endParaRPr lang="en-US" b="1" dirty="0" smtClean="0">
              <a:solidFill>
                <a:prstClr val="black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Will ISO-NE advance incremental fixes needed to facilitate early stages of northern NE wind build-out?</a:t>
            </a:r>
          </a:p>
          <a:p>
            <a:pPr algn="ctr">
              <a:buFont typeface="Arial" pitchFamily="34" charset="0"/>
              <a:buChar char="•"/>
            </a:pPr>
            <a:endParaRPr lang="en-US" b="1" dirty="0" smtClean="0">
              <a:solidFill>
                <a:prstClr val="black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If formal Order 1000 process isn’t ready, can an interim solution be found to plan and pay  for needed transmission</a:t>
            </a:r>
          </a:p>
          <a:p>
            <a:pPr algn="ctr"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3009900" y="3467100"/>
            <a:ext cx="16764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762000" y="3124200"/>
            <a:ext cx="2209800" cy="1295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4305300" y="3924300"/>
            <a:ext cx="1219200" cy="11430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>
            <a:off x="3886200" y="2590800"/>
            <a:ext cx="2590800" cy="2438400"/>
          </a:xfrm>
          <a:prstGeom prst="curvedConnector3">
            <a:avLst>
              <a:gd name="adj1" fmla="val 32081"/>
            </a:avLst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5715000" y="1828800"/>
            <a:ext cx="3810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3200400" y="3352800"/>
            <a:ext cx="3810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752600" y="4343400"/>
            <a:ext cx="5334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8600" y="4038600"/>
            <a:ext cx="1600200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Possible NY Wind imports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52600" y="2667000"/>
            <a:ext cx="1600200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Proposed Hydro import Projects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1371600" y="31242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352800" y="31242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343400" y="1981200"/>
            <a:ext cx="1295400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General N-S trans. needed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638800" y="1981200"/>
            <a:ext cx="152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505200" y="2819400"/>
            <a:ext cx="11430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191000" y="3581400"/>
            <a:ext cx="1295400" cy="914400"/>
          </a:xfrm>
          <a:prstGeom prst="ellipse">
            <a:avLst/>
          </a:prstGeom>
          <a:solidFill>
            <a:schemeClr val="accent3"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Proposed Projects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3962400" y="6019800"/>
            <a:ext cx="484632" cy="609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19600" y="6324600"/>
            <a:ext cx="2133600" cy="533400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Offshore wind will need transmission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  <a:endCxn id="23" idx="3"/>
          </p:cNvCxnSpPr>
          <p:nvPr/>
        </p:nvCxnSpPr>
        <p:spPr>
          <a:xfrm flipH="1" flipV="1">
            <a:off x="4447032" y="6262116"/>
            <a:ext cx="1039368" cy="62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2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2514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2362200"/>
            <a:ext cx="5943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Transmission in New England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Americans for a Clean Energy Grid – Webinar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November 13, 2013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Stephen Conant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SVP – Project Development - Anbaric Transmission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Anbaric Transmission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676464" cy="5159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of Competitive Markets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087" y="1417638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1400" dirty="0">
                <a:latin typeface="Constantia" pitchFamily="18" charset="0"/>
              </a:rPr>
              <a:t>1996 Paper from the National Association of State Energy Officials – </a:t>
            </a:r>
            <a:endParaRPr lang="en-US" sz="1400" dirty="0" smtClean="0">
              <a:latin typeface="Constantia" pitchFamily="18" charset="0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US" sz="1400" dirty="0" smtClean="0">
                <a:latin typeface="Constantia" pitchFamily="18" charset="0"/>
              </a:rPr>
              <a:t>“</a:t>
            </a:r>
            <a:r>
              <a:rPr lang="en-US" sz="1400" dirty="0">
                <a:latin typeface="Constantia" pitchFamily="18" charset="0"/>
              </a:rPr>
              <a:t>NASEO Wire Charges Analysis Paper” </a:t>
            </a:r>
            <a:r>
              <a:rPr lang="en-US" sz="1400" dirty="0" smtClean="0">
                <a:latin typeface="Constantia" pitchFamily="18" charset="0"/>
              </a:rPr>
              <a:t> </a:t>
            </a:r>
          </a:p>
          <a:p>
            <a:pPr algn="ctr">
              <a:spcBef>
                <a:spcPct val="30000"/>
              </a:spcBef>
              <a:defRPr/>
            </a:pPr>
            <a:endParaRPr lang="en-US" sz="1400" dirty="0" smtClean="0">
              <a:latin typeface="Constantia" pitchFamily="18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Constantia" pitchFamily="18" charset="0"/>
              </a:rPr>
              <a:t>“A </a:t>
            </a:r>
            <a:r>
              <a:rPr lang="en-US" sz="1800" kern="1200" dirty="0">
                <a:solidFill>
                  <a:schemeClr val="tx1"/>
                </a:solidFill>
                <a:latin typeface="Constantia" pitchFamily="18" charset="0"/>
              </a:rPr>
              <a:t>major conclusion of this paper is that </a:t>
            </a:r>
            <a:r>
              <a:rPr lang="en-US" sz="1800" kern="1200" dirty="0" smtClean="0">
                <a:solidFill>
                  <a:srgbClr val="FF0000"/>
                </a:solidFill>
                <a:latin typeface="Constantia" pitchFamily="18" charset="0"/>
              </a:rPr>
              <a:t>…. renewable </a:t>
            </a:r>
            <a:r>
              <a:rPr lang="en-US" sz="1800" kern="1200" dirty="0">
                <a:solidFill>
                  <a:srgbClr val="FF0000"/>
                </a:solidFill>
                <a:latin typeface="Constantia" pitchFamily="18" charset="0"/>
              </a:rPr>
              <a:t>resource procurement are not likely to occur in a competitive market.</a:t>
            </a:r>
            <a:r>
              <a:rPr lang="en-US" sz="1800" kern="1200" dirty="0">
                <a:solidFill>
                  <a:schemeClr val="tx1"/>
                </a:solidFill>
                <a:latin typeface="Constantia" pitchFamily="18" charset="0"/>
              </a:rPr>
              <a:t> If the societal benefits from </a:t>
            </a:r>
            <a:r>
              <a:rPr lang="en-US" sz="1800" kern="1200" dirty="0" smtClean="0">
                <a:solidFill>
                  <a:schemeClr val="tx1"/>
                </a:solidFill>
                <a:latin typeface="Constantia" pitchFamily="18" charset="0"/>
              </a:rPr>
              <a:t>….. renewable </a:t>
            </a:r>
            <a:r>
              <a:rPr lang="en-US" sz="1800" kern="1200" dirty="0">
                <a:solidFill>
                  <a:schemeClr val="tx1"/>
                </a:solidFill>
                <a:latin typeface="Constantia" pitchFamily="18" charset="0"/>
              </a:rPr>
              <a:t>resource procurement are to be preserved, public action must be taken early and remain in place through each phase of electricity industry </a:t>
            </a:r>
            <a:r>
              <a:rPr lang="en-US" sz="1800" kern="1200" dirty="0" smtClean="0">
                <a:solidFill>
                  <a:schemeClr val="tx1"/>
                </a:solidFill>
                <a:latin typeface="Constantia" pitchFamily="18" charset="0"/>
              </a:rPr>
              <a:t>restructuring….</a:t>
            </a:r>
            <a:r>
              <a:rPr lang="en-US" sz="1800" i="1" kern="1200" dirty="0" smtClean="0">
                <a:solidFill>
                  <a:schemeClr val="tx1"/>
                </a:solidFill>
                <a:latin typeface="Constantia" pitchFamily="18" charset="0"/>
              </a:rPr>
              <a:t>Assuming </a:t>
            </a:r>
            <a:r>
              <a:rPr lang="en-US" sz="1800" i="1" kern="1200" dirty="0">
                <a:solidFill>
                  <a:schemeClr val="tx1"/>
                </a:solidFill>
                <a:latin typeface="Constantia" pitchFamily="18" charset="0"/>
              </a:rPr>
              <a:t>that such activities will be provided by the market is a serious mistake</a:t>
            </a:r>
            <a:r>
              <a:rPr lang="en-US" sz="1800" i="1" kern="12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r>
              <a:rPr lang="en-US" sz="1800" kern="1200" dirty="0" smtClean="0">
                <a:solidFill>
                  <a:schemeClr val="tx1"/>
                </a:solidFill>
                <a:latin typeface="Constantia" pitchFamily="18" charset="0"/>
              </a:rPr>
              <a:t>”</a:t>
            </a:r>
          </a:p>
          <a:p>
            <a:pPr>
              <a:spcBef>
                <a:spcPct val="30000"/>
              </a:spcBef>
              <a:buNone/>
              <a:defRPr/>
            </a:pPr>
            <a:endParaRPr lang="en-US" sz="1400" kern="12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en-US" sz="1400" dirty="0" smtClean="0">
              <a:latin typeface="Constantia" pitchFamily="18" charset="0"/>
            </a:endParaRPr>
          </a:p>
          <a:p>
            <a:endParaRPr lang="en-US" sz="1400" dirty="0">
              <a:latin typeface="Constantia" pitchFamily="18" charset="0"/>
            </a:endParaRPr>
          </a:p>
        </p:txBody>
      </p:sp>
      <p:pic>
        <p:nvPicPr>
          <p:cNvPr id="5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0A4-B658-454D-9F0B-B186391AB5C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England Renewable Energy Demand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698" y="1295400"/>
            <a:ext cx="5858932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0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0A4-B658-454D-9F0B-B186391AB5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Looming Shortfall of RECs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39106"/>
            <a:ext cx="6705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3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Compliance Payments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341437"/>
            <a:ext cx="2971800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Shortfall of 900-2300 MW of wind leads to </a:t>
            </a:r>
            <a:r>
              <a:rPr lang="en-US" sz="1600" b="1" dirty="0" smtClean="0"/>
              <a:t>$150M – $375M </a:t>
            </a:r>
            <a:r>
              <a:rPr lang="en-US" sz="1600" dirty="0" smtClean="0"/>
              <a:t>ACPs in 2022</a:t>
            </a:r>
          </a:p>
          <a:p>
            <a:r>
              <a:rPr lang="en-US" sz="1600" dirty="0" smtClean="0"/>
              <a:t>CT’s 2012 IRP projects shortfalls beginning in 2018</a:t>
            </a:r>
          </a:p>
          <a:p>
            <a:r>
              <a:rPr lang="en-US" sz="1600" dirty="0" smtClean="0"/>
              <a:t>Base Case Supply Assumptions</a:t>
            </a:r>
          </a:p>
          <a:p>
            <a:pPr lvl="1"/>
            <a:r>
              <a:rPr lang="en-US" sz="1400" dirty="0" smtClean="0"/>
              <a:t>Cape Wind operating in 2015</a:t>
            </a:r>
          </a:p>
          <a:p>
            <a:pPr lvl="1"/>
            <a:r>
              <a:rPr lang="en-US" sz="1400" dirty="0" smtClean="0"/>
              <a:t>1260 MW of onshore wind developed 2012-2022</a:t>
            </a:r>
          </a:p>
          <a:p>
            <a:pPr lvl="1"/>
            <a:r>
              <a:rPr lang="en-US" sz="1400" dirty="0" smtClean="0"/>
              <a:t>700 MW of Solar PV developed 2012-2022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0A4-B658-454D-9F0B-B186391AB5C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555745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47800" y="5638800"/>
            <a:ext cx="51816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*Analysis based on CT’s 2012 Integrated Resource Plan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4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NESCOE – Hydro Imports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620000" cy="45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867400"/>
            <a:ext cx="7467600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Source: Black &amp; Veatch, “Hydro Imports Analysis”, prepared for New England States Committee on Electricity, November 1, 2013, 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6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 Emission Reductions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629400" cy="4466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7391400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Source: Black &amp; Veatch, “Hydro Imports Analysis”, prepared for New England States Committee on Electricity, November 1, 2013, 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7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30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7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 smtClean="0">
              <a:latin typeface="Franklin Gothic Demi" panose="020B070302010202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sz="2400" dirty="0">
              <a:latin typeface="Franklin Gothic Demi" panose="020B070302010202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sz="2400" dirty="0" smtClean="0">
              <a:latin typeface="Franklin Gothic Demi" panose="020B07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TextBox 16"/>
          <p:cNvSpPr txBox="1">
            <a:spLocks noChangeArrowheads="1"/>
          </p:cNvSpPr>
          <p:nvPr/>
        </p:nvSpPr>
        <p:spPr bwMode="auto">
          <a:xfrm>
            <a:off x="714737" y="1020943"/>
            <a:ext cx="87645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CBEAED"/>
                </a:solidFill>
                <a:latin typeface="Franklin Gothic Heavy" panose="020B0903020102020204" pitchFamily="34" charset="0"/>
              </a:rPr>
              <a:t>Who we are and what we do:</a:t>
            </a:r>
            <a:endParaRPr lang="en-US" sz="4000" dirty="0">
              <a:solidFill>
                <a:srgbClr val="CBEAED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We support policies that </a:t>
            </a:r>
            <a:r>
              <a:rPr lang="en-US" sz="2400" dirty="0" smtClean="0">
                <a:solidFill>
                  <a:schemeClr val="bg1"/>
                </a:solidFill>
                <a:cs typeface="Calibri" panose="020F0502020204030204" pitchFamily="34" charset="0"/>
              </a:rPr>
              <a:t>modernize </a:t>
            </a: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the nation’s electric power network and unlock clean energy and economic opportunities across the country. The backbone of a clean electricity system and a strong economy is a resilient and reliable transmission grid. Smart state and federal policies that improve the way the grid is developed, planned, and paid for will help it become a more robust, reliable, and secure network that supports expansion of renewable energy, competitive power markets, energy efficiency, and lower costs for consumers.</a:t>
            </a:r>
          </a:p>
        </p:txBody>
      </p:sp>
    </p:spTree>
    <p:extLst>
      <p:ext uri="{BB962C8B-B14F-4D97-AF65-F5344CB8AC3E}">
        <p14:creationId xmlns:p14="http://schemas.microsoft.com/office/powerpoint/2010/main" val="6019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&amp; New England</a:t>
            </a:r>
            <a:endParaRPr lang="en-US" dirty="0"/>
          </a:p>
        </p:txBody>
      </p:sp>
      <p:pic>
        <p:nvPicPr>
          <p:cNvPr id="4" name="Picture 3" descr="NEvsT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5381625" cy="3609975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>
              <a:defRPr/>
            </a:pPr>
            <a:fld id="{5A4B19D7-F23A-4633-BEB5-E495197120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ANB_Logo_4c_l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vsTX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752600"/>
            <a:ext cx="53816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09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Your Back Yard?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Population Density Rank (People/square mile):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3</a:t>
            </a:r>
            <a:r>
              <a:rPr lang="en-US" baseline="30000" dirty="0" smtClean="0">
                <a:solidFill>
                  <a:prstClr val="black"/>
                </a:solidFill>
              </a:rPr>
              <a:t>rd</a:t>
            </a:r>
            <a:r>
              <a:rPr lang="en-US" dirty="0" smtClean="0">
                <a:solidFill>
                  <a:prstClr val="black"/>
                </a:solidFill>
              </a:rPr>
              <a:t>      Rhode Island (1018)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4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     Massachusetts (839)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5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     Connecticut (738)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22</a:t>
            </a:r>
            <a:r>
              <a:rPr lang="en-US" baseline="30000" dirty="0" smtClean="0">
                <a:solidFill>
                  <a:prstClr val="black"/>
                </a:solidFill>
              </a:rPr>
              <a:t>nd</a:t>
            </a:r>
            <a:r>
              <a:rPr lang="en-US" dirty="0" smtClean="0">
                <a:solidFill>
                  <a:prstClr val="black"/>
                </a:solidFill>
              </a:rPr>
              <a:t>    New Hampshire (147)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31</a:t>
            </a:r>
            <a:r>
              <a:rPr lang="en-US" baseline="30000" dirty="0" smtClean="0">
                <a:solidFill>
                  <a:prstClr val="black"/>
                </a:solidFill>
              </a:rPr>
              <a:t>st</a:t>
            </a:r>
            <a:r>
              <a:rPr lang="en-US" dirty="0" smtClean="0">
                <a:solidFill>
                  <a:prstClr val="black"/>
                </a:solidFill>
              </a:rPr>
              <a:t>    Vermont (68)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39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   Maine (43)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All New England 16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 with 201 people/square mile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Texas – 27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with 96 people/square mile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Falmouth, Massachusetts – 713 people/square mile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Aroostook County, Maine – 11 people/square mile</a:t>
            </a:r>
          </a:p>
        </p:txBody>
      </p:sp>
      <p:pic>
        <p:nvPicPr>
          <p:cNvPr id="5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48315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304800" y="1295400"/>
            <a:ext cx="365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Green Line 1200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  <a:p>
            <a:pPr marL="598932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1400" dirty="0" smtClean="0">
                <a:latin typeface="Constantia" pitchFamily="18" charset="0"/>
                <a:cs typeface="Arial" charset="0"/>
              </a:rPr>
              <a:t>HVDC </a:t>
            </a:r>
            <a:r>
              <a:rPr lang="en-US" sz="1400" dirty="0">
                <a:latin typeface="Constantia" pitchFamily="18" charset="0"/>
                <a:cs typeface="Arial" charset="0"/>
              </a:rPr>
              <a:t>transmission system with transfer capability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1200 MW from Aroostook County, Maine to greater Boston</a:t>
            </a:r>
          </a:p>
          <a:p>
            <a:pPr marL="598932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1400" dirty="0" smtClean="0">
                <a:latin typeface="Constantia" pitchFamily="18" charset="0"/>
                <a:cs typeface="Arial" charset="0"/>
              </a:rPr>
              <a:t>~ 160 miles of +/- 320 kV terrestrial overhead and underground conductor in Maine</a:t>
            </a:r>
          </a:p>
          <a:p>
            <a:pPr marL="598932" lvl="1" indent="-342900"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1400" dirty="0" smtClean="0">
                <a:latin typeface="Constantia" pitchFamily="18" charset="0"/>
                <a:cs typeface="Arial" charset="0"/>
              </a:rPr>
              <a:t>HVDC converter station to be located in southern Aroostook County</a:t>
            </a:r>
          </a:p>
          <a:p>
            <a:pPr marL="598932" lvl="1" indent="-342900"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1400" dirty="0" smtClean="0">
                <a:latin typeface="Constantia" pitchFamily="18" charset="0"/>
                <a:cs typeface="Arial" charset="0"/>
              </a:rPr>
              <a:t>Conductors (OH &amp; UG) to be located primarily within existing railroad right of way in which NEITC owns exclusive right to transmit electricity</a:t>
            </a:r>
          </a:p>
          <a:p>
            <a:pPr marL="598932" lvl="1" indent="-342900"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1400" dirty="0" smtClean="0">
                <a:latin typeface="Constantia" pitchFamily="18" charset="0"/>
                <a:cs typeface="Arial" charset="0"/>
              </a:rPr>
              <a:t>Transmission line enters water at Maine coast and runs via 190 mile submarine cable to greater Boson where it connects to the ISO-NE grid</a:t>
            </a:r>
          </a:p>
          <a:p>
            <a:pPr marL="598932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endParaRPr lang="en-US" sz="1400" dirty="0" smtClean="0">
              <a:latin typeface="Constantia" pitchFamily="18" charset="0"/>
              <a:cs typeface="Arial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191000" y="1371600"/>
            <a:ext cx="4648200" cy="4221162"/>
            <a:chOff x="4114800" y="1417638"/>
            <a:chExt cx="4648200" cy="422116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417638"/>
              <a:ext cx="4528123" cy="422116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grpSp>
          <p:nvGrpSpPr>
            <p:cNvPr id="3" name="Group 9"/>
            <p:cNvGrpSpPr/>
            <p:nvPr/>
          </p:nvGrpSpPr>
          <p:grpSpPr>
            <a:xfrm>
              <a:off x="6637989" y="4129522"/>
              <a:ext cx="2125011" cy="1424855"/>
              <a:chOff x="6637989" y="4129522"/>
              <a:chExt cx="2125011" cy="1424855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6637989" y="4129522"/>
                <a:ext cx="1942744" cy="142485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4-Point Star 20"/>
              <p:cNvSpPr/>
              <p:nvPr/>
            </p:nvSpPr>
            <p:spPr bwMode="auto">
              <a:xfrm>
                <a:off x="6849201" y="4748946"/>
                <a:ext cx="57723" cy="55962"/>
              </a:xfrm>
              <a:prstGeom prst="star4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858706" y="5066651"/>
                <a:ext cx="93965" cy="7595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6799637" y="5394538"/>
                <a:ext cx="291295" cy="1333"/>
              </a:xfrm>
              <a:prstGeom prst="line">
                <a:avLst/>
              </a:prstGeom>
              <a:ln w="34925">
                <a:solidFill>
                  <a:srgbClr val="36EA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8"/>
              <p:cNvSpPr txBox="1">
                <a:spLocks noChangeArrowheads="1"/>
              </p:cNvSpPr>
              <p:nvPr/>
            </p:nvSpPr>
            <p:spPr bwMode="auto">
              <a:xfrm>
                <a:off x="7206410" y="4700962"/>
                <a:ext cx="1146362" cy="272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>
                    <a:solidFill>
                      <a:prstClr val="black"/>
                    </a:solidFill>
                    <a:latin typeface="Palatino Linotype" pitchFamily="18" charset="0"/>
                  </a:rPr>
                  <a:t>Wind Farms</a:t>
                </a:r>
              </a:p>
            </p:txBody>
          </p:sp>
          <p:sp>
            <p:nvSpPr>
              <p:cNvPr id="25" name="TextBox 9"/>
              <p:cNvSpPr txBox="1">
                <a:spLocks noChangeArrowheads="1"/>
              </p:cNvSpPr>
              <p:nvPr/>
            </p:nvSpPr>
            <p:spPr bwMode="auto">
              <a:xfrm>
                <a:off x="7213734" y="4973754"/>
                <a:ext cx="1432384" cy="272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>
                    <a:solidFill>
                      <a:prstClr val="black"/>
                    </a:solidFill>
                    <a:latin typeface="Palatino Linotype" pitchFamily="18" charset="0"/>
                  </a:rPr>
                  <a:t>Converter Station</a:t>
                </a:r>
              </a:p>
            </p:txBody>
          </p:sp>
          <p:sp>
            <p:nvSpPr>
              <p:cNvPr id="26" name="TextBox 11"/>
              <p:cNvSpPr txBox="1">
                <a:spLocks noChangeArrowheads="1"/>
              </p:cNvSpPr>
              <p:nvPr/>
            </p:nvSpPr>
            <p:spPr bwMode="auto">
              <a:xfrm>
                <a:off x="7206406" y="5227024"/>
                <a:ext cx="1556594" cy="272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>
                    <a:solidFill>
                      <a:prstClr val="black"/>
                    </a:solidFill>
                    <a:latin typeface="Palatino Linotype" pitchFamily="18" charset="0"/>
                  </a:rPr>
                  <a:t>DC Transmission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6781800" y="2686859"/>
              <a:ext cx="75507" cy="737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410200" y="5129260"/>
              <a:ext cx="75507" cy="737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4-Point Star 9"/>
            <p:cNvSpPr/>
            <p:nvPr/>
          </p:nvSpPr>
          <p:spPr bwMode="auto">
            <a:xfrm>
              <a:off x="6815443" y="2240811"/>
              <a:ext cx="46382" cy="53023"/>
            </a:xfrm>
            <a:prstGeom prst="star4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4-Point Star 10"/>
            <p:cNvSpPr/>
            <p:nvPr/>
          </p:nvSpPr>
          <p:spPr bwMode="auto">
            <a:xfrm>
              <a:off x="6676986" y="2356634"/>
              <a:ext cx="46382" cy="53024"/>
            </a:xfrm>
            <a:prstGeom prst="star4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4-Point Star 11"/>
            <p:cNvSpPr/>
            <p:nvPr/>
          </p:nvSpPr>
          <p:spPr bwMode="auto">
            <a:xfrm>
              <a:off x="6570046" y="2409658"/>
              <a:ext cx="46382" cy="54317"/>
            </a:xfrm>
            <a:prstGeom prst="star4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4-Point Star 12"/>
            <p:cNvSpPr/>
            <p:nvPr/>
          </p:nvSpPr>
          <p:spPr bwMode="auto">
            <a:xfrm>
              <a:off x="6546855" y="2187787"/>
              <a:ext cx="46382" cy="53024"/>
            </a:xfrm>
            <a:prstGeom prst="star4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404480" y="2056811"/>
              <a:ext cx="489714" cy="644037"/>
            </a:xfrm>
            <a:custGeom>
              <a:avLst/>
              <a:gdLst>
                <a:gd name="connsiteX0" fmla="*/ 410655 w 800241"/>
                <a:gd name="connsiteY0" fmla="*/ 9525 h 918129"/>
                <a:gd name="connsiteX1" fmla="*/ 372555 w 800241"/>
                <a:gd name="connsiteY1" fmla="*/ 28575 h 918129"/>
                <a:gd name="connsiteX2" fmla="*/ 353505 w 800241"/>
                <a:gd name="connsiteY2" fmla="*/ 95250 h 918129"/>
                <a:gd name="connsiteX3" fmla="*/ 343980 w 800241"/>
                <a:gd name="connsiteY3" fmla="*/ 123825 h 918129"/>
                <a:gd name="connsiteX4" fmla="*/ 124905 w 800241"/>
                <a:gd name="connsiteY4" fmla="*/ 133350 h 918129"/>
                <a:gd name="connsiteX5" fmla="*/ 58230 w 800241"/>
                <a:gd name="connsiteY5" fmla="*/ 152400 h 918129"/>
                <a:gd name="connsiteX6" fmla="*/ 29655 w 800241"/>
                <a:gd name="connsiteY6" fmla="*/ 180975 h 918129"/>
                <a:gd name="connsiteX7" fmla="*/ 20130 w 800241"/>
                <a:gd name="connsiteY7" fmla="*/ 323850 h 918129"/>
                <a:gd name="connsiteX8" fmla="*/ 39180 w 800241"/>
                <a:gd name="connsiteY8" fmla="*/ 352425 h 918129"/>
                <a:gd name="connsiteX9" fmla="*/ 48705 w 800241"/>
                <a:gd name="connsiteY9" fmla="*/ 381000 h 918129"/>
                <a:gd name="connsiteX10" fmla="*/ 58230 w 800241"/>
                <a:gd name="connsiteY10" fmla="*/ 504825 h 918129"/>
                <a:gd name="connsiteX11" fmla="*/ 86805 w 800241"/>
                <a:gd name="connsiteY11" fmla="*/ 523875 h 918129"/>
                <a:gd name="connsiteX12" fmla="*/ 143955 w 800241"/>
                <a:gd name="connsiteY12" fmla="*/ 552450 h 918129"/>
                <a:gd name="connsiteX13" fmla="*/ 210630 w 800241"/>
                <a:gd name="connsiteY13" fmla="*/ 638175 h 918129"/>
                <a:gd name="connsiteX14" fmla="*/ 229680 w 800241"/>
                <a:gd name="connsiteY14" fmla="*/ 666750 h 918129"/>
                <a:gd name="connsiteX15" fmla="*/ 277305 w 800241"/>
                <a:gd name="connsiteY15" fmla="*/ 742950 h 918129"/>
                <a:gd name="connsiteX16" fmla="*/ 296355 w 800241"/>
                <a:gd name="connsiteY16" fmla="*/ 771525 h 918129"/>
                <a:gd name="connsiteX17" fmla="*/ 353505 w 800241"/>
                <a:gd name="connsiteY17" fmla="*/ 790575 h 918129"/>
                <a:gd name="connsiteX18" fmla="*/ 420180 w 800241"/>
                <a:gd name="connsiteY18" fmla="*/ 809625 h 918129"/>
                <a:gd name="connsiteX19" fmla="*/ 677355 w 800241"/>
                <a:gd name="connsiteY19" fmla="*/ 809625 h 918129"/>
                <a:gd name="connsiteX20" fmla="*/ 696405 w 800241"/>
                <a:gd name="connsiteY20" fmla="*/ 866775 h 918129"/>
                <a:gd name="connsiteX21" fmla="*/ 724980 w 800241"/>
                <a:gd name="connsiteY21" fmla="*/ 904875 h 918129"/>
                <a:gd name="connsiteX22" fmla="*/ 753555 w 800241"/>
                <a:gd name="connsiteY22" fmla="*/ 914400 h 918129"/>
                <a:gd name="connsiteX23" fmla="*/ 782130 w 800241"/>
                <a:gd name="connsiteY23" fmla="*/ 847725 h 918129"/>
                <a:gd name="connsiteX24" fmla="*/ 772605 w 800241"/>
                <a:gd name="connsiteY24" fmla="*/ 571500 h 918129"/>
                <a:gd name="connsiteX25" fmla="*/ 791655 w 800241"/>
                <a:gd name="connsiteY25" fmla="*/ 352425 h 918129"/>
                <a:gd name="connsiteX26" fmla="*/ 763080 w 800241"/>
                <a:gd name="connsiteY26" fmla="*/ 209550 h 918129"/>
                <a:gd name="connsiteX27" fmla="*/ 705930 w 800241"/>
                <a:gd name="connsiteY27" fmla="*/ 190500 h 918129"/>
                <a:gd name="connsiteX28" fmla="*/ 677355 w 800241"/>
                <a:gd name="connsiteY28" fmla="*/ 180975 h 918129"/>
                <a:gd name="connsiteX29" fmla="*/ 648780 w 800241"/>
                <a:gd name="connsiteY29" fmla="*/ 171450 h 918129"/>
                <a:gd name="connsiteX30" fmla="*/ 610680 w 800241"/>
                <a:gd name="connsiteY30" fmla="*/ 114300 h 918129"/>
                <a:gd name="connsiteX31" fmla="*/ 601155 w 800241"/>
                <a:gd name="connsiteY31" fmla="*/ 66675 h 918129"/>
                <a:gd name="connsiteX32" fmla="*/ 572580 w 800241"/>
                <a:gd name="connsiteY32" fmla="*/ 47625 h 918129"/>
                <a:gd name="connsiteX33" fmla="*/ 534480 w 800241"/>
                <a:gd name="connsiteY33" fmla="*/ 38100 h 918129"/>
                <a:gd name="connsiteX34" fmla="*/ 458280 w 800241"/>
                <a:gd name="connsiteY34" fmla="*/ 0 h 918129"/>
                <a:gd name="connsiteX35" fmla="*/ 410655 w 800241"/>
                <a:gd name="connsiteY35" fmla="*/ 9525 h 91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0241" h="918129">
                  <a:moveTo>
                    <a:pt x="410655" y="9525"/>
                  </a:moveTo>
                  <a:cubicBezTo>
                    <a:pt x="397955" y="15875"/>
                    <a:pt x="382595" y="18535"/>
                    <a:pt x="372555" y="28575"/>
                  </a:cubicBezTo>
                  <a:cubicBezTo>
                    <a:pt x="367987" y="33143"/>
                    <a:pt x="353604" y="94904"/>
                    <a:pt x="353505" y="95250"/>
                  </a:cubicBezTo>
                  <a:cubicBezTo>
                    <a:pt x="350747" y="104904"/>
                    <a:pt x="353884" y="122174"/>
                    <a:pt x="343980" y="123825"/>
                  </a:cubicBezTo>
                  <a:cubicBezTo>
                    <a:pt x="271881" y="135842"/>
                    <a:pt x="197930" y="130175"/>
                    <a:pt x="124905" y="133350"/>
                  </a:cubicBezTo>
                  <a:cubicBezTo>
                    <a:pt x="119824" y="134620"/>
                    <a:pt x="66429" y="146934"/>
                    <a:pt x="58230" y="152400"/>
                  </a:cubicBezTo>
                  <a:cubicBezTo>
                    <a:pt x="47022" y="159872"/>
                    <a:pt x="39180" y="171450"/>
                    <a:pt x="29655" y="180975"/>
                  </a:cubicBezTo>
                  <a:cubicBezTo>
                    <a:pt x="7371" y="247826"/>
                    <a:pt x="0" y="243330"/>
                    <a:pt x="20130" y="323850"/>
                  </a:cubicBezTo>
                  <a:cubicBezTo>
                    <a:pt x="22906" y="334956"/>
                    <a:pt x="34060" y="342186"/>
                    <a:pt x="39180" y="352425"/>
                  </a:cubicBezTo>
                  <a:cubicBezTo>
                    <a:pt x="43670" y="361405"/>
                    <a:pt x="45530" y="371475"/>
                    <a:pt x="48705" y="381000"/>
                  </a:cubicBezTo>
                  <a:cubicBezTo>
                    <a:pt x="51880" y="422275"/>
                    <a:pt x="47564" y="464826"/>
                    <a:pt x="58230" y="504825"/>
                  </a:cubicBezTo>
                  <a:cubicBezTo>
                    <a:pt x="61180" y="515886"/>
                    <a:pt x="76566" y="518755"/>
                    <a:pt x="86805" y="523875"/>
                  </a:cubicBezTo>
                  <a:cubicBezTo>
                    <a:pt x="129763" y="545354"/>
                    <a:pt x="103009" y="518328"/>
                    <a:pt x="143955" y="552450"/>
                  </a:cubicBezTo>
                  <a:cubicBezTo>
                    <a:pt x="177528" y="580428"/>
                    <a:pt x="184079" y="598349"/>
                    <a:pt x="210630" y="638175"/>
                  </a:cubicBezTo>
                  <a:cubicBezTo>
                    <a:pt x="216980" y="647700"/>
                    <a:pt x="226060" y="655890"/>
                    <a:pt x="229680" y="666750"/>
                  </a:cubicBezTo>
                  <a:cubicBezTo>
                    <a:pt x="252350" y="734760"/>
                    <a:pt x="232022" y="712761"/>
                    <a:pt x="277305" y="742950"/>
                  </a:cubicBezTo>
                  <a:cubicBezTo>
                    <a:pt x="283655" y="752475"/>
                    <a:pt x="286647" y="765458"/>
                    <a:pt x="296355" y="771525"/>
                  </a:cubicBezTo>
                  <a:cubicBezTo>
                    <a:pt x="313383" y="782168"/>
                    <a:pt x="334455" y="784225"/>
                    <a:pt x="353505" y="790575"/>
                  </a:cubicBezTo>
                  <a:cubicBezTo>
                    <a:pt x="394499" y="804240"/>
                    <a:pt x="372340" y="797665"/>
                    <a:pt x="420180" y="809625"/>
                  </a:cubicBezTo>
                  <a:cubicBezTo>
                    <a:pt x="439539" y="808415"/>
                    <a:pt x="637669" y="788256"/>
                    <a:pt x="677355" y="809625"/>
                  </a:cubicBezTo>
                  <a:cubicBezTo>
                    <a:pt x="695035" y="819145"/>
                    <a:pt x="690055" y="847725"/>
                    <a:pt x="696405" y="866775"/>
                  </a:cubicBezTo>
                  <a:cubicBezTo>
                    <a:pt x="708175" y="902085"/>
                    <a:pt x="696950" y="890860"/>
                    <a:pt x="724980" y="904875"/>
                  </a:cubicBezTo>
                  <a:cubicBezTo>
                    <a:pt x="734505" y="908050"/>
                    <a:pt x="744233" y="918129"/>
                    <a:pt x="753555" y="914400"/>
                  </a:cubicBezTo>
                  <a:cubicBezTo>
                    <a:pt x="771827" y="907091"/>
                    <a:pt x="779022" y="860156"/>
                    <a:pt x="782130" y="847725"/>
                  </a:cubicBezTo>
                  <a:cubicBezTo>
                    <a:pt x="778955" y="755650"/>
                    <a:pt x="772605" y="663630"/>
                    <a:pt x="772605" y="571500"/>
                  </a:cubicBezTo>
                  <a:cubicBezTo>
                    <a:pt x="772605" y="454250"/>
                    <a:pt x="777049" y="440064"/>
                    <a:pt x="791655" y="352425"/>
                  </a:cubicBezTo>
                  <a:cubicBezTo>
                    <a:pt x="791522" y="350824"/>
                    <a:pt x="800241" y="232775"/>
                    <a:pt x="763080" y="209550"/>
                  </a:cubicBezTo>
                  <a:cubicBezTo>
                    <a:pt x="746052" y="198907"/>
                    <a:pt x="724980" y="196850"/>
                    <a:pt x="705930" y="190500"/>
                  </a:cubicBezTo>
                  <a:lnTo>
                    <a:pt x="677355" y="180975"/>
                  </a:lnTo>
                  <a:lnTo>
                    <a:pt x="648780" y="171450"/>
                  </a:lnTo>
                  <a:cubicBezTo>
                    <a:pt x="636080" y="152400"/>
                    <a:pt x="615170" y="136751"/>
                    <a:pt x="610680" y="114300"/>
                  </a:cubicBezTo>
                  <a:cubicBezTo>
                    <a:pt x="607505" y="98425"/>
                    <a:pt x="609187" y="80731"/>
                    <a:pt x="601155" y="66675"/>
                  </a:cubicBezTo>
                  <a:cubicBezTo>
                    <a:pt x="595475" y="56736"/>
                    <a:pt x="583102" y="52134"/>
                    <a:pt x="572580" y="47625"/>
                  </a:cubicBezTo>
                  <a:cubicBezTo>
                    <a:pt x="560548" y="42468"/>
                    <a:pt x="546564" y="43135"/>
                    <a:pt x="534480" y="38100"/>
                  </a:cubicBezTo>
                  <a:cubicBezTo>
                    <a:pt x="508266" y="27178"/>
                    <a:pt x="486127" y="5569"/>
                    <a:pt x="458280" y="0"/>
                  </a:cubicBezTo>
                  <a:lnTo>
                    <a:pt x="410655" y="9525"/>
                  </a:lnTo>
                  <a:close/>
                </a:path>
              </a:pathLst>
            </a:cu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5085355" y="2103365"/>
              <a:ext cx="1391645" cy="583494"/>
              <a:chOff x="5085355" y="2103365"/>
              <a:chExt cx="1391645" cy="583494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5184650" y="2103365"/>
                <a:ext cx="1095380" cy="5834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36"/>
              <p:cNvSpPr txBox="1">
                <a:spLocks noChangeArrowheads="1"/>
              </p:cNvSpPr>
              <p:nvPr/>
            </p:nvSpPr>
            <p:spPr bwMode="auto">
              <a:xfrm>
                <a:off x="5085355" y="2159169"/>
                <a:ext cx="1391645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Ctr="1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prstClr val="black"/>
                    </a:solidFill>
                    <a:latin typeface="Palatino Linotype" pitchFamily="18" charset="0"/>
                  </a:rPr>
                  <a:t>1200 </a:t>
                </a:r>
                <a:r>
                  <a:rPr lang="en-US" sz="900" dirty="0">
                    <a:solidFill>
                      <a:prstClr val="black"/>
                    </a:solidFill>
                    <a:latin typeface="Palatino Linotype" pitchFamily="18" charset="0"/>
                  </a:rPr>
                  <a:t>MW Wind from Aroostook </a:t>
                </a:r>
                <a:r>
                  <a:rPr lang="en-US" sz="900" dirty="0" smtClean="0">
                    <a:solidFill>
                      <a:prstClr val="black"/>
                    </a:solidFill>
                    <a:latin typeface="Palatino Linotype" pitchFamily="18" charset="0"/>
                  </a:rPr>
                  <a:t>County</a:t>
                </a:r>
              </a:p>
              <a:p>
                <a:r>
                  <a:rPr lang="en-US" sz="900" dirty="0" smtClean="0">
                    <a:solidFill>
                      <a:prstClr val="black"/>
                    </a:solidFill>
                    <a:latin typeface="Palatino Linotype" pitchFamily="18" charset="0"/>
                  </a:rPr>
                  <a:t>plus firming power</a:t>
                </a:r>
                <a:endParaRPr lang="en-US" sz="900" dirty="0">
                  <a:solidFill>
                    <a:prstClr val="black"/>
                  </a:solidFill>
                  <a:latin typeface="Palatino Linotype" pitchFamily="18" charset="0"/>
                </a:endParaRPr>
              </a:p>
            </p:txBody>
          </p:sp>
        </p:grpSp>
        <p:cxnSp>
          <p:nvCxnSpPr>
            <p:cNvPr id="16" name="Curved Connector 15"/>
            <p:cNvCxnSpPr/>
            <p:nvPr/>
          </p:nvCxnSpPr>
          <p:spPr>
            <a:xfrm>
              <a:off x="6271404" y="2458528"/>
              <a:ext cx="321834" cy="60076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Greenline Logo without background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11657" y="4298368"/>
              <a:ext cx="1692883" cy="26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it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Green Line 1200 Project</a:t>
            </a:r>
            <a:endParaRPr lang="en-US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D8760A4-B658-454D-9F0B-B186391AB5C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3" name="Picture 2" descr="ANB_Logo_4c_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097" y="6028722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4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ptuneCa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705600" cy="5008505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>
              <a:defRPr/>
            </a:pPr>
            <a:fld id="{5A4B19D7-F23A-4633-BEB5-E495197120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500 kV Submarine Cable</a:t>
            </a:r>
            <a:endParaRPr lang="en-US" dirty="0"/>
          </a:p>
        </p:txBody>
      </p:sp>
      <p:pic>
        <p:nvPicPr>
          <p:cNvPr id="12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HVDC Converter Station</a:t>
            </a:r>
            <a:endParaRPr lang="en-US" dirty="0"/>
          </a:p>
        </p:txBody>
      </p:sp>
      <p:pic>
        <p:nvPicPr>
          <p:cNvPr id="6" name="Picture 2" descr="Sayreville Converter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127240" cy="4648200"/>
          </a:xfrm>
          <a:prstGeom prst="rect">
            <a:avLst/>
          </a:prstGeom>
          <a:noFill/>
        </p:spPr>
      </p:pic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>
              <a:defRPr/>
            </a:pPr>
            <a:fld id="{5A4B19D7-F23A-4633-BEB5-E495197120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2" descr="ANB_Logo_4c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2514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Thank you.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5" name="Picture 2" descr="ANB_Logo_4c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9821" y="6039853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4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0179" name="Title 1"/>
          <p:cNvSpPr txBox="1">
            <a:spLocks/>
          </p:cNvSpPr>
          <p:nvPr/>
        </p:nvSpPr>
        <p:spPr bwMode="auto">
          <a:xfrm>
            <a:off x="304800" y="1831767"/>
            <a:ext cx="77724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60000"/>
              </a:lnSpc>
            </a:pPr>
            <a:endParaRPr lang="en-US" sz="3200" b="1" dirty="0" smtClean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Please visit our site at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  <a:hlinkClick r:id="rId3"/>
              </a:rPr>
              <a:t>www.cleanenergytransmission.org</a:t>
            </a:r>
            <a:endParaRPr lang="en-US" sz="2800" dirty="0" smtClean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Follow us on Twitter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 panose="020F0502020204030204" pitchFamily="34" charset="0"/>
              </a:rPr>
              <a:t>@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 panose="020F0502020204030204" pitchFamily="34" charset="0"/>
              </a:rPr>
              <a:t>clean_energy_grid</a:t>
            </a: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Join us for future webinars and events, and feel to reach out to us for any transmission-related questions.</a:t>
            </a:r>
          </a:p>
          <a:p>
            <a:pPr>
              <a:lnSpc>
                <a:spcPct val="60000"/>
              </a:lnSpc>
            </a:pPr>
            <a:endParaRPr lang="en-US" sz="3600" dirty="0">
              <a:solidFill>
                <a:srgbClr val="CBEAE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447800"/>
            <a:ext cx="800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BEAED"/>
                </a:solidFill>
              </a:rPr>
              <a:t>THANK YOU FOR JOINING 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3606210" cy="8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5" y="5224615"/>
            <a:ext cx="2915816" cy="950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600378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Questions?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4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1009891" y="321222"/>
            <a:ext cx="795759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endParaRPr lang="en-US" sz="4000" b="1" u="sng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60000"/>
              </a:lnSpc>
            </a:pPr>
            <a:r>
              <a:rPr lang="en-US" sz="4000" b="1" u="sng" dirty="0" smtClean="0">
                <a:solidFill>
                  <a:schemeClr val="bg1"/>
                </a:solidFill>
                <a:latin typeface="+mn-lt"/>
              </a:rPr>
              <a:t>Regional Transmission Summits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rgbClr val="CBEAED"/>
              </a:solidFill>
              <a:latin typeface="+mn-lt"/>
            </a:endParaRPr>
          </a:p>
          <a:p>
            <a:pPr>
              <a:lnSpc>
                <a:spcPct val="60000"/>
              </a:lnSpc>
            </a:pPr>
            <a:endParaRPr lang="en-US" sz="3600" baseline="30000" dirty="0" smtClean="0">
              <a:solidFill>
                <a:srgbClr val="CBEAED"/>
              </a:solidFill>
              <a:latin typeface="Franklin Gothic Heavy" panose="020B0903020102020204" pitchFamily="34" charset="0"/>
            </a:endParaRPr>
          </a:p>
          <a:p>
            <a:pPr>
              <a:lnSpc>
                <a:spcPct val="60000"/>
              </a:lnSpc>
            </a:pPr>
            <a:endParaRPr lang="en-US" sz="3600" dirty="0" smtClean="0">
              <a:solidFill>
                <a:srgbClr val="CBEAED"/>
              </a:solidFill>
              <a:latin typeface="Franklin Gothic Heavy" panose="020B0903020102020204" pitchFamily="34" charset="0"/>
            </a:endParaRPr>
          </a:p>
          <a:p>
            <a:pPr>
              <a:lnSpc>
                <a:spcPct val="60000"/>
              </a:lnSpc>
            </a:pPr>
            <a:endParaRPr lang="en-US" sz="3600" dirty="0">
              <a:solidFill>
                <a:srgbClr val="CBEAE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967" y="2444543"/>
            <a:ext cx="4502552" cy="17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endParaRPr lang="en-US" baseline="30000" dirty="0" smtClean="0">
              <a:solidFill>
                <a:srgbClr val="CBEAE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13063"/>
            <a:ext cx="75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Minnesota </a:t>
            </a:r>
            <a:r>
              <a:rPr lang="en-US" sz="3200" b="1" dirty="0" smtClean="0">
                <a:solidFill>
                  <a:schemeClr val="accent1"/>
                </a:solidFill>
              </a:rPr>
              <a:t>(Great Plains)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Oregon </a:t>
            </a:r>
            <a:r>
              <a:rPr lang="en-US" sz="3200" b="1" dirty="0" smtClean="0">
                <a:solidFill>
                  <a:schemeClr val="accent1"/>
                </a:solidFill>
              </a:rPr>
              <a:t>(Pacific Northwest)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Iowa </a:t>
            </a:r>
            <a:r>
              <a:rPr lang="en-US" sz="3200" b="1" dirty="0" smtClean="0">
                <a:solidFill>
                  <a:schemeClr val="accent1"/>
                </a:solidFill>
              </a:rPr>
              <a:t>(Midwest)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Kansas </a:t>
            </a:r>
            <a:r>
              <a:rPr lang="en-US" sz="3200" b="1" dirty="0" smtClean="0">
                <a:solidFill>
                  <a:schemeClr val="accent1"/>
                </a:solidFill>
              </a:rPr>
              <a:t>(Heartland)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Massachusetts </a:t>
            </a:r>
            <a:r>
              <a:rPr lang="en-US" sz="3200" b="1" dirty="0" smtClean="0">
                <a:solidFill>
                  <a:schemeClr val="accent1"/>
                </a:solidFill>
              </a:rPr>
              <a:t>(New England)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Ohio </a:t>
            </a:r>
            <a:r>
              <a:rPr lang="en-US" sz="3200" b="1" dirty="0" smtClean="0">
                <a:solidFill>
                  <a:schemeClr val="accent1"/>
                </a:solidFill>
              </a:rPr>
              <a:t>(PJM-Interconnection)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Nashville </a:t>
            </a:r>
            <a:r>
              <a:rPr lang="en-US" sz="3200" b="1" dirty="0" smtClean="0">
                <a:solidFill>
                  <a:schemeClr val="accent1"/>
                </a:solidFill>
              </a:rPr>
              <a:t>(Southeast)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Denver </a:t>
            </a:r>
            <a:r>
              <a:rPr lang="en-US" sz="3200" b="1" dirty="0" smtClean="0">
                <a:solidFill>
                  <a:schemeClr val="accent1"/>
                </a:solidFill>
              </a:rPr>
              <a:t>(Rocky Mountain)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0179" name="Title 1"/>
          <p:cNvSpPr txBox="1">
            <a:spLocks/>
          </p:cNvSpPr>
          <p:nvPr/>
        </p:nvSpPr>
        <p:spPr bwMode="auto">
          <a:xfrm>
            <a:off x="320364" y="1100138"/>
            <a:ext cx="850327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3600" dirty="0" smtClean="0">
                <a:solidFill>
                  <a:srgbClr val="CBEAED"/>
                </a:solidFill>
                <a:latin typeface="Franklin Gothic Heavy" panose="020B0903020102020204" pitchFamily="34" charset="0"/>
              </a:rPr>
              <a:t>Regional Transmission Webinar Series</a:t>
            </a:r>
          </a:p>
          <a:p>
            <a:pPr>
              <a:lnSpc>
                <a:spcPct val="60000"/>
              </a:lnSpc>
            </a:pPr>
            <a:endParaRPr lang="en-US" sz="3600" dirty="0" smtClean="0">
              <a:solidFill>
                <a:srgbClr val="CBEAED"/>
              </a:solidFill>
              <a:latin typeface="Franklin Gothic Heavy" panose="020B0903020102020204" pitchFamily="34" charset="0"/>
            </a:endParaRPr>
          </a:p>
          <a:p>
            <a:pPr>
              <a:lnSpc>
                <a:spcPct val="60000"/>
              </a:lnSpc>
            </a:pPr>
            <a:endParaRPr lang="en-US" sz="3600" dirty="0">
              <a:solidFill>
                <a:srgbClr val="CBEAE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8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Pacific Northwest </a:t>
            </a:r>
            <a:r>
              <a:rPr lang="en-US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oncluded)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Midwest </a:t>
            </a:r>
            <a:r>
              <a:rPr lang="en-US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(Concluded)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Heartland – </a:t>
            </a:r>
            <a:r>
              <a:rPr lang="en-US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(Concluded)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England –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November 13</a:t>
            </a:r>
            <a:r>
              <a:rPr lang="en-US" sz="3200" b="1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PJM -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Week of November 25th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Southeast -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Week of December 2nd 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Rocky Mountain -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Week of December 9</a:t>
            </a:r>
            <a:r>
              <a:rPr lang="en-US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 - </a:t>
            </a:r>
            <a:r>
              <a:rPr lang="en-US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 Be Determined)</a:t>
            </a:r>
          </a:p>
        </p:txBody>
      </p:sp>
    </p:spTree>
    <p:extLst>
      <p:ext uri="{BB962C8B-B14F-4D97-AF65-F5344CB8AC3E}">
        <p14:creationId xmlns:p14="http://schemas.microsoft.com/office/powerpoint/2010/main" val="8169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28194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Connecting to the Power of the Future:</a:t>
            </a:r>
            <a:br>
              <a:rPr lang="en-US" sz="2800" dirty="0" smtClean="0"/>
            </a:br>
            <a:r>
              <a:rPr lang="en-US" sz="2800" dirty="0" smtClean="0"/>
              <a:t>The Role of Transmission in the Evolving Grid, with a Focus on New England developments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8153400" cy="1752600"/>
          </a:xfrm>
        </p:spPr>
        <p:txBody>
          <a:bodyPr/>
          <a:lstStyle/>
          <a:p>
            <a:r>
              <a:rPr lang="en-US" dirty="0" smtClean="0"/>
              <a:t>Seth Kaplan</a:t>
            </a:r>
          </a:p>
          <a:p>
            <a:r>
              <a:rPr lang="en-US" dirty="0" smtClean="0"/>
              <a:t>Vice President for Policy and Climate Advocacy</a:t>
            </a:r>
          </a:p>
          <a:p>
            <a:r>
              <a:rPr lang="en-US" dirty="0" smtClean="0"/>
              <a:t>Conservation Law Foundation</a:t>
            </a:r>
          </a:p>
          <a:p>
            <a:r>
              <a:rPr lang="en-US" dirty="0" smtClean="0"/>
              <a:t>November 13,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EE952-033B-47EB-857C-095D3BDD2AD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en-US" dirty="0" smtClean="0"/>
              <a:t>The History of Energy Use: A Story of Constant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70" t="5638" r="4189" b="2748"/>
          <a:stretch>
            <a:fillRect/>
          </a:stretch>
        </p:blipFill>
        <p:spPr bwMode="auto">
          <a:xfrm>
            <a:off x="1143000" y="762000"/>
            <a:ext cx="7696200" cy="540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62116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Source: PRICE TRENDS OVER A COMPLETE HUBBERT CYCLE: THE CASE OF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AMERICAN WHALING INDUSTRY IN 19th CENTURY, 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Ugo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Bardi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Dipartimento di Chimica - Università di Firenze (2004)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7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762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New Highly Distributed Grid ≠ End of T&amp;D Investment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C08E8-8DFE-4367-8B2C-60E3AADEDD9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19250" y="762000"/>
            <a:ext cx="7524750" cy="5410200"/>
            <a:chOff x="2286000" y="1295400"/>
            <a:chExt cx="5238750" cy="5105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181" b="-187"/>
            <a:stretch>
              <a:fillRect/>
            </a:stretch>
          </p:blipFill>
          <p:spPr bwMode="auto">
            <a:xfrm>
              <a:off x="2286000" y="1295400"/>
              <a:ext cx="523875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286000" y="42672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2286000" y="5562600"/>
              <a:ext cx="2209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0" y="6211668"/>
            <a:ext cx="586740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Original Graphic courtesy of Alan </a:t>
            </a:r>
            <a:r>
              <a:rPr lang="en-US" dirty="0" err="1" smtClean="0">
                <a:solidFill>
                  <a:prstClr val="black"/>
                </a:solidFill>
              </a:rPr>
              <a:t>Friefeld</a:t>
            </a:r>
            <a:r>
              <a:rPr lang="en-US" dirty="0" smtClean="0">
                <a:solidFill>
                  <a:prstClr val="black"/>
                </a:solidFill>
              </a:rPr>
              <a:t> of </a:t>
            </a:r>
            <a:r>
              <a:rPr lang="en-US" dirty="0" err="1" smtClean="0">
                <a:solidFill>
                  <a:prstClr val="black"/>
                </a:solidFill>
              </a:rPr>
              <a:t>Viridity</a:t>
            </a:r>
            <a:r>
              <a:rPr lang="en-US" dirty="0" smtClean="0">
                <a:solidFill>
                  <a:prstClr val="black"/>
                </a:solidFill>
              </a:rPr>
              <a:t> Energy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743200"/>
            <a:ext cx="16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Edison’s Pearl Street Station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Photographic Services of the Consolidated Edison Company of New York, Inc.</a:t>
            </a:r>
          </a:p>
        </p:txBody>
      </p:sp>
      <p:cxnSp>
        <p:nvCxnSpPr>
          <p:cNvPr id="16" name="Straight Arrow Connector 15"/>
          <p:cNvCxnSpPr>
            <a:endCxn id="17" idx="0"/>
          </p:cNvCxnSpPr>
          <p:nvPr/>
        </p:nvCxnSpPr>
        <p:spPr>
          <a:xfrm flipH="1">
            <a:off x="3276600" y="762000"/>
            <a:ext cx="53340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971800" y="3200400"/>
            <a:ext cx="609600" cy="381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4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Varied and Contradictory Signals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9530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Factors pushing for Transmission Build</a:t>
            </a:r>
          </a:p>
          <a:p>
            <a:r>
              <a:rPr lang="en-US" sz="2400" dirty="0" smtClean="0"/>
              <a:t>Climate and RPS mandates: Connecting Wind to Load</a:t>
            </a:r>
          </a:p>
          <a:p>
            <a:pPr lvl="1"/>
            <a:r>
              <a:rPr lang="en-US" sz="2200" b="1" dirty="0" smtClean="0">
                <a:sym typeface="ZapfDingbats"/>
              </a:rPr>
              <a:t> </a:t>
            </a:r>
            <a:r>
              <a:rPr lang="en-US" sz="2200" dirty="0" smtClean="0">
                <a:sym typeface="ZapfDingbats"/>
              </a:rPr>
              <a:t>The shift away from reliability as primary reason for building transmission continues to unfold and accelerate</a:t>
            </a:r>
            <a:endParaRPr lang="en-US" sz="2200" b="1" dirty="0" smtClean="0">
              <a:sym typeface="ZapfDingbats"/>
            </a:endParaRPr>
          </a:p>
          <a:p>
            <a:r>
              <a:rPr lang="en-US" sz="2400" dirty="0" smtClean="0">
                <a:sym typeface="ZapfDingbats"/>
              </a:rPr>
              <a:t>Coal &amp; Nuclear retirements sparking capacity worries</a:t>
            </a:r>
          </a:p>
          <a:p>
            <a:pPr lvl="1"/>
            <a:r>
              <a:rPr lang="en-US" sz="2200" dirty="0" smtClean="0">
                <a:sym typeface="ZapfDingbats"/>
              </a:rPr>
              <a:t>Total of 8,000 MWs retiring eliminating old capacity overhang</a:t>
            </a:r>
          </a:p>
          <a:p>
            <a:pPr lvl="1"/>
            <a:r>
              <a:rPr lang="en-US" sz="2200" dirty="0" smtClean="0">
                <a:sym typeface="ZapfDingbats"/>
              </a:rPr>
              <a:t>Political pressure for increased Canadian hydropower imports </a:t>
            </a:r>
          </a:p>
          <a:p>
            <a:pPr lvl="1"/>
            <a:r>
              <a:rPr lang="en-US" sz="2200" dirty="0" smtClean="0">
                <a:sym typeface="ZapfDingbats"/>
              </a:rPr>
              <a:t>Concern about “gas over-dependence”</a:t>
            </a:r>
          </a:p>
          <a:p>
            <a:pPr lvl="1"/>
            <a:endParaRPr lang="en-US" sz="2200" dirty="0" smtClean="0">
              <a:sym typeface="ZapfDingbats"/>
            </a:endParaRPr>
          </a:p>
          <a:p>
            <a:pPr algn="ctr">
              <a:buNone/>
            </a:pPr>
            <a:r>
              <a:rPr lang="en-US" sz="2400" b="1" dirty="0" smtClean="0">
                <a:sym typeface="ZapfDingbats"/>
              </a:rPr>
              <a:t>Factors that make Transmission Build Less Likely/Needed</a:t>
            </a:r>
          </a:p>
          <a:p>
            <a:r>
              <a:rPr lang="en-US" sz="2400" dirty="0" smtClean="0">
                <a:sym typeface="ZapfDingbats"/>
              </a:rPr>
              <a:t>The End of Load Growth for Foreseeable Future </a:t>
            </a:r>
          </a:p>
          <a:p>
            <a:r>
              <a:rPr lang="en-US" sz="2400" dirty="0" smtClean="0">
                <a:sym typeface="ZapfDingbats"/>
              </a:rPr>
              <a:t>Muddled New England Order 1000 Implementation</a:t>
            </a:r>
          </a:p>
          <a:p>
            <a:endParaRPr lang="en-US" sz="2400" b="1" dirty="0" smtClean="0">
              <a:sym typeface="ZapfDingbats"/>
            </a:endParaRP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3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043"/>
            <a:ext cx="8786813" cy="651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606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NESCOE conservative estimate of wind supply curve for region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0" y="1219200"/>
            <a:ext cx="1524000" cy="228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Pretty much everything but this sliver needs transmission to get to load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7543800" y="3505200"/>
            <a:ext cx="8382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752600" y="1752600"/>
            <a:ext cx="1524000" cy="1676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NESCOE estimate of RPS demand in 2020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2514600" y="3429000"/>
            <a:ext cx="1600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4929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P_PowerPoint_Template_Alternate">
  <a:themeElements>
    <a:clrScheme name="SPP">
      <a:dk1>
        <a:srgbClr val="3B3B3B"/>
      </a:dk1>
      <a:lt1>
        <a:srgbClr val="F8F8F8"/>
      </a:lt1>
      <a:dk2>
        <a:srgbClr val="929292"/>
      </a:dk2>
      <a:lt2>
        <a:srgbClr val="D3D3D3"/>
      </a:lt2>
      <a:accent1>
        <a:srgbClr val="C00000"/>
      </a:accent1>
      <a:accent2>
        <a:srgbClr val="FFB375"/>
      </a:accent2>
      <a:accent3>
        <a:srgbClr val="A8BFDF"/>
      </a:accent3>
      <a:accent4>
        <a:srgbClr val="FF0000"/>
      </a:accent4>
      <a:accent5>
        <a:srgbClr val="474B78"/>
      </a:accent5>
      <a:accent6>
        <a:srgbClr val="7D3C4A"/>
      </a:accent6>
      <a:hlink>
        <a:srgbClr val="C00000"/>
      </a:hlink>
      <a:folHlink>
        <a:srgbClr val="FF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1071</Words>
  <Application>Microsoft Office PowerPoint</Application>
  <PresentationFormat>On-screen Show (4:3)</PresentationFormat>
  <Paragraphs>173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ＭＳ Ｐゴシック</vt:lpstr>
      <vt:lpstr>Arial</vt:lpstr>
      <vt:lpstr>Calibri</vt:lpstr>
      <vt:lpstr>Constantia</vt:lpstr>
      <vt:lpstr>Corbel</vt:lpstr>
      <vt:lpstr>Courier New</vt:lpstr>
      <vt:lpstr>Franklin Gothic Demi</vt:lpstr>
      <vt:lpstr>Franklin Gothic Heavy</vt:lpstr>
      <vt:lpstr>Lucida Sans Unicode</vt:lpstr>
      <vt:lpstr>Palatino Linotype</vt:lpstr>
      <vt:lpstr>Times New Roman</vt:lpstr>
      <vt:lpstr>Verdana</vt:lpstr>
      <vt:lpstr>Wingdings</vt:lpstr>
      <vt:lpstr>Wingdings 2</vt:lpstr>
      <vt:lpstr>Wingdings 3</vt:lpstr>
      <vt:lpstr>ZapfDingbats</vt:lpstr>
      <vt:lpstr>Office Theme</vt:lpstr>
      <vt:lpstr>SPP_PowerPoint_Template_Alternate</vt:lpstr>
      <vt:lpstr>1_Office Theme</vt:lpstr>
      <vt:lpstr>Concourse</vt:lpstr>
      <vt:lpstr>PowerPoint Presentation</vt:lpstr>
      <vt:lpstr>PowerPoint Presentation</vt:lpstr>
      <vt:lpstr>PowerPoint Presentation</vt:lpstr>
      <vt:lpstr>PowerPoint Presentation</vt:lpstr>
      <vt:lpstr> Connecting to the Power of the Future: The Role of Transmission in the Evolving Grid, with a Focus on New England developments</vt:lpstr>
      <vt:lpstr>The History of Energy Use: A Story of Constant Change</vt:lpstr>
      <vt:lpstr>New Highly Distributed Grid ≠ End of T&amp;D Investment</vt:lpstr>
      <vt:lpstr>Varied and Contradictory Signals </vt:lpstr>
      <vt:lpstr>PowerPoint Presentation</vt:lpstr>
      <vt:lpstr>ISO-NE, First FERC Regulated Planning Authority to Even Try To Reflect State Efficiency Plans &amp; Mandates in Planning</vt:lpstr>
      <vt:lpstr>What Transmission Projects are Responding to these Signals?</vt:lpstr>
      <vt:lpstr>PowerPoint Presentation</vt:lpstr>
      <vt:lpstr>Anbaric Transmission Projects</vt:lpstr>
      <vt:lpstr>Role of Competitive Markets</vt:lpstr>
      <vt:lpstr>New England Renewable Energy Demand</vt:lpstr>
      <vt:lpstr>Looming Shortfall of RECs</vt:lpstr>
      <vt:lpstr>Alternative Compliance Payments</vt:lpstr>
      <vt:lpstr>NESCOE – Hydro Imports Analysis</vt:lpstr>
      <vt:lpstr>CO2 Emission Reductions</vt:lpstr>
      <vt:lpstr>Texas &amp; New England</vt:lpstr>
      <vt:lpstr>How Big is Your Back Yard?</vt:lpstr>
      <vt:lpstr>PowerPoint Presentation</vt:lpstr>
      <vt:lpstr>500 kV Submarine Cable</vt:lpstr>
      <vt:lpstr>HVDC Converter Station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 Home for</dc:title>
  <dc:creator>johnathanh</dc:creator>
  <cp:lastModifiedBy>Dustin Thaler</cp:lastModifiedBy>
  <cp:revision>79</cp:revision>
  <dcterms:created xsi:type="dcterms:W3CDTF">2013-10-08T19:45:14Z</dcterms:created>
  <dcterms:modified xsi:type="dcterms:W3CDTF">2013-11-13T16:33:16Z</dcterms:modified>
</cp:coreProperties>
</file>