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59" r:id="rId2"/>
    <p:sldId id="265" r:id="rId3"/>
    <p:sldId id="269" r:id="rId4"/>
    <p:sldId id="260" r:id="rId5"/>
    <p:sldId id="261" r:id="rId6"/>
    <p:sldId id="264" r:id="rId7"/>
    <p:sldId id="257" r:id="rId8"/>
    <p:sldId id="258" r:id="rId9"/>
    <p:sldId id="266" r:id="rId10"/>
    <p:sldId id="262" r:id="rId11"/>
    <p:sldId id="267" r:id="rId12"/>
    <p:sldId id="263"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971" autoAdjust="0"/>
    <p:restoredTop sz="93443" autoAdjust="0"/>
  </p:normalViewPr>
  <p:slideViewPr>
    <p:cSldViewPr snapToGrid="0" snapToObjects="1">
      <p:cViewPr>
        <p:scale>
          <a:sx n="100" d="100"/>
          <a:sy n="100" d="100"/>
        </p:scale>
        <p:origin x="-480" y="-1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FE83C13-6EAD-4AD8-9A20-4E9DA4AC2A40}" type="datetimeFigureOut">
              <a:rPr lang="en-US" smtClean="0"/>
              <a:pPr/>
              <a:t>10/20/2010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CF5FDE-82D9-4EB6-A2A8-B2E761F7E97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D03034-1BAA-46DD-8FEF-C2041ADA2F1D}" type="datetimeFigureOut">
              <a:rPr lang="en-US" smtClean="0"/>
              <a:pPr/>
              <a:t>10/20/2010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134358-804F-4B67-B468-4C323780F59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Balance:</a:t>
            </a:r>
          </a:p>
          <a:p>
            <a:pPr marL="228600" indent="-228600">
              <a:buAutoNum type="arabicPeriod"/>
            </a:pPr>
            <a:r>
              <a:rPr lang="en-US" dirty="0" smtClean="0"/>
              <a:t>Initial</a:t>
            </a:r>
            <a:r>
              <a:rPr lang="en-US" baseline="0" dirty="0" smtClean="0"/>
              <a:t> good overlap of windy areas to working lands, less windy areas to sensitive lands.</a:t>
            </a:r>
          </a:p>
          <a:p>
            <a:pPr marL="228600" indent="-228600">
              <a:buAutoNum type="arabicPeriod"/>
            </a:pPr>
            <a:r>
              <a:rPr lang="en-US" baseline="0" dirty="0" smtClean="0"/>
              <a:t>Benefits to Iowa to achieving high wind goals – jobs, GHG reductions</a:t>
            </a:r>
          </a:p>
          <a:p>
            <a:pPr marL="228600" indent="-228600">
              <a:buAutoNum type="arabicPeriod"/>
            </a:pPr>
            <a:r>
              <a:rPr lang="en-US" baseline="0" dirty="0" smtClean="0"/>
              <a:t>Unchecked climate change will harm Iowa’s habitat and ecosystems</a:t>
            </a:r>
          </a:p>
          <a:p>
            <a:pPr marL="228600" indent="-228600">
              <a:buNone/>
            </a:pPr>
            <a:endParaRPr lang="en-US" dirty="0" smtClean="0"/>
          </a:p>
          <a:p>
            <a:pPr marL="228600" indent="-228600">
              <a:buNone/>
            </a:pPr>
            <a:r>
              <a:rPr lang="en-US" dirty="0" smtClean="0"/>
              <a:t>All of these can help justify what local impacts do occur from big expansion of wind and transmission</a:t>
            </a:r>
            <a:endParaRPr lang="en-US" dirty="0"/>
          </a:p>
        </p:txBody>
      </p:sp>
      <p:sp>
        <p:nvSpPr>
          <p:cNvPr id="4" name="Slide Number Placeholder 3"/>
          <p:cNvSpPr>
            <a:spLocks noGrp="1"/>
          </p:cNvSpPr>
          <p:nvPr>
            <p:ph type="sldNum" sz="quarter" idx="10"/>
          </p:nvPr>
        </p:nvSpPr>
        <p:spPr/>
        <p:txBody>
          <a:bodyPr/>
          <a:lstStyle/>
          <a:p>
            <a:fld id="{17134358-804F-4B67-B468-4C323780F59C}"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134358-804F-4B67-B468-4C323780F59C}"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134358-804F-4B67-B468-4C323780F59C}"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134358-804F-4B67-B468-4C323780F59C}"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134358-804F-4B67-B468-4C323780F59C}"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134358-804F-4B67-B468-4C323780F59C}"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115D15-7C87-054A-92B3-D743ABB0B284}" type="datetimeFigureOut">
              <a:rPr lang="en-US" smtClean="0"/>
              <a:pPr/>
              <a:t>10/20/2010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C580F-ED1C-2045-811A-54683804C2F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115D15-7C87-054A-92B3-D743ABB0B284}" type="datetimeFigureOut">
              <a:rPr lang="en-US" smtClean="0"/>
              <a:pPr/>
              <a:t>10/20/2010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C580F-ED1C-2045-811A-54683804C2F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115D15-7C87-054A-92B3-D743ABB0B284}" type="datetimeFigureOut">
              <a:rPr lang="en-US" smtClean="0"/>
              <a:pPr/>
              <a:t>10/20/2010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C580F-ED1C-2045-811A-54683804C2F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115D15-7C87-054A-92B3-D743ABB0B284}" type="datetimeFigureOut">
              <a:rPr lang="en-US" smtClean="0"/>
              <a:pPr/>
              <a:t>10/20/2010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C580F-ED1C-2045-811A-54683804C2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115D15-7C87-054A-92B3-D743ABB0B284}" type="datetimeFigureOut">
              <a:rPr lang="en-US" smtClean="0"/>
              <a:pPr/>
              <a:t>10/20/2010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C580F-ED1C-2045-811A-54683804C2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115D15-7C87-054A-92B3-D743ABB0B284}" type="datetimeFigureOut">
              <a:rPr lang="en-US" smtClean="0"/>
              <a:pPr/>
              <a:t>10/20/2010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2C580F-ED1C-2045-811A-54683804C2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115D15-7C87-054A-92B3-D743ABB0B284}" type="datetimeFigureOut">
              <a:rPr lang="en-US" smtClean="0"/>
              <a:pPr/>
              <a:t>10/20/2010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2C580F-ED1C-2045-811A-54683804C2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115D15-7C87-054A-92B3-D743ABB0B284}" type="datetimeFigureOut">
              <a:rPr lang="en-US" smtClean="0"/>
              <a:pPr/>
              <a:t>10/20/2010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2C580F-ED1C-2045-811A-54683804C2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115D15-7C87-054A-92B3-D743ABB0B284}" type="datetimeFigureOut">
              <a:rPr lang="en-US" smtClean="0"/>
              <a:pPr/>
              <a:t>10/20/2010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2C580F-ED1C-2045-811A-54683804C2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115D15-7C87-054A-92B3-D743ABB0B284}" type="datetimeFigureOut">
              <a:rPr lang="en-US" smtClean="0"/>
              <a:pPr/>
              <a:t>10/20/2010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2C580F-ED1C-2045-811A-54683804C2F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115D15-7C87-054A-92B3-D743ABB0B284}" type="datetimeFigureOut">
              <a:rPr lang="en-US" smtClean="0"/>
              <a:pPr/>
              <a:t>10/20/2010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2C580F-ED1C-2045-811A-54683804C2F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115D15-7C87-054A-92B3-D743ABB0B284}" type="datetimeFigureOut">
              <a:rPr lang="en-US" smtClean="0"/>
              <a:pPr/>
              <a:t>10/20/2010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2C580F-ED1C-2045-811A-54683804C2F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tate parks and preserves only.jpg"/>
          <p:cNvPicPr>
            <a:picLocks noGrp="1" noChangeAspect="1"/>
          </p:cNvPicPr>
          <p:nvPr>
            <p:ph idx="1"/>
          </p:nvPr>
        </p:nvPicPr>
        <p:blipFill>
          <a:blip r:embed="rId2"/>
          <a:srcRect t="11200" r="6400" b="11200"/>
          <a:stretch>
            <a:fillRect/>
          </a:stretch>
        </p:blipFill>
        <p:spPr>
          <a:xfrm>
            <a:off x="245432" y="412331"/>
            <a:ext cx="8731339" cy="5791041"/>
          </a:xfrm>
        </p:spPr>
      </p:pic>
      <p:sp>
        <p:nvSpPr>
          <p:cNvPr id="7" name="TextBox 6"/>
          <p:cNvSpPr txBox="1"/>
          <p:nvPr/>
        </p:nvSpPr>
        <p:spPr>
          <a:xfrm>
            <a:off x="245433" y="6421582"/>
            <a:ext cx="5105885" cy="369332"/>
          </a:xfrm>
          <a:prstGeom prst="rect">
            <a:avLst/>
          </a:prstGeom>
          <a:noFill/>
        </p:spPr>
        <p:txBody>
          <a:bodyPr wrap="square" rtlCol="0">
            <a:spAutoFit/>
          </a:bodyPr>
          <a:lstStyle/>
          <a:p>
            <a:r>
              <a:rPr lang="en-US" dirty="0" smtClean="0"/>
              <a:t>Source: Iowa DNR Interactive Mapping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going forward</a:t>
            </a:r>
            <a:endParaRPr lang="en-US" dirty="0"/>
          </a:p>
        </p:txBody>
      </p:sp>
      <p:sp>
        <p:nvSpPr>
          <p:cNvPr id="3" name="Content Placeholder 2"/>
          <p:cNvSpPr>
            <a:spLocks noGrp="1"/>
          </p:cNvSpPr>
          <p:nvPr>
            <p:ph idx="1"/>
          </p:nvPr>
        </p:nvSpPr>
        <p:spPr>
          <a:xfrm>
            <a:off x="457200" y="1417638"/>
            <a:ext cx="8229600" cy="5019021"/>
          </a:xfrm>
        </p:spPr>
        <p:txBody>
          <a:bodyPr>
            <a:normAutofit fontScale="92500" lnSpcReduction="10000"/>
          </a:bodyPr>
          <a:lstStyle/>
          <a:p>
            <a:pPr lvl="1"/>
            <a:r>
              <a:rPr lang="en-US" dirty="0" smtClean="0"/>
              <a:t>Are we preserving our </a:t>
            </a:r>
            <a:r>
              <a:rPr lang="en-US" dirty="0" smtClean="0"/>
              <a:t>small amount </a:t>
            </a:r>
            <a:r>
              <a:rPr lang="en-US" dirty="0" smtClean="0"/>
              <a:t>of habitat and conservation land?</a:t>
            </a:r>
          </a:p>
          <a:p>
            <a:pPr lvl="2"/>
            <a:r>
              <a:rPr lang="en-US" dirty="0" smtClean="0"/>
              <a:t>Public land – almost none</a:t>
            </a:r>
          </a:p>
          <a:p>
            <a:pPr lvl="2"/>
            <a:r>
              <a:rPr lang="en-US" dirty="0" smtClean="0"/>
              <a:t>Private land – CRP, conservation easements, etc. </a:t>
            </a:r>
          </a:p>
          <a:p>
            <a:pPr lvl="2"/>
            <a:r>
              <a:rPr lang="en-US" dirty="0" smtClean="0"/>
              <a:t>Maximizing use of existing routes, easements</a:t>
            </a:r>
          </a:p>
          <a:p>
            <a:pPr lvl="2"/>
            <a:r>
              <a:rPr lang="en-US" dirty="0" smtClean="0"/>
              <a:t>Focusing wind &amp; transmission build out on working lands and developed areas, away from most sensitive areas</a:t>
            </a:r>
          </a:p>
          <a:p>
            <a:pPr lvl="1"/>
            <a:r>
              <a:rPr lang="en-US" dirty="0" smtClean="0"/>
              <a:t>Are we getting the wind benefits &amp; significantly reducing pollution &amp; GHGs?</a:t>
            </a:r>
          </a:p>
          <a:p>
            <a:pPr lvl="2"/>
            <a:r>
              <a:rPr lang="en-US" dirty="0" smtClean="0"/>
              <a:t>Is the transmission primarily bringing on wind?</a:t>
            </a:r>
          </a:p>
          <a:p>
            <a:pPr lvl="2"/>
            <a:r>
              <a:rPr lang="en-US" dirty="0" smtClean="0"/>
              <a:t>Are we actually helping to avoid climate impacts?</a:t>
            </a:r>
          </a:p>
          <a:p>
            <a:pPr lvl="1"/>
            <a:r>
              <a:rPr lang="en-US" dirty="0" smtClean="0"/>
              <a:t>Are we maximizing additional clean energy strategies?</a:t>
            </a:r>
          </a:p>
          <a:p>
            <a:pPr lvl="2"/>
            <a:r>
              <a:rPr lang="en-US" dirty="0" smtClean="0"/>
              <a:t>Energy efficiency, distributed generation</a:t>
            </a:r>
          </a:p>
          <a:p>
            <a:pPr lvl="2"/>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owa all conservation.jpg"/>
          <p:cNvPicPr>
            <a:picLocks noGrp="1" noChangeAspect="1"/>
          </p:cNvPicPr>
          <p:nvPr>
            <p:ph idx="1"/>
          </p:nvPr>
        </p:nvPicPr>
        <p:blipFill>
          <a:blip r:embed="rId3"/>
          <a:srcRect l="2836" t="4211" b="4211"/>
          <a:stretch>
            <a:fillRect/>
          </a:stretch>
        </p:blipFill>
        <p:spPr>
          <a:xfrm>
            <a:off x="245433" y="397236"/>
            <a:ext cx="8898567" cy="5649129"/>
          </a:xfrm>
        </p:spPr>
      </p:pic>
      <p:sp>
        <p:nvSpPr>
          <p:cNvPr id="3" name="TextBox 2"/>
          <p:cNvSpPr txBox="1"/>
          <p:nvPr/>
        </p:nvSpPr>
        <p:spPr>
          <a:xfrm>
            <a:off x="245433" y="6421582"/>
            <a:ext cx="5105885" cy="369332"/>
          </a:xfrm>
          <a:prstGeom prst="rect">
            <a:avLst/>
          </a:prstGeom>
          <a:noFill/>
        </p:spPr>
        <p:txBody>
          <a:bodyPr wrap="square" rtlCol="0">
            <a:spAutoFit/>
          </a:bodyPr>
          <a:lstStyle/>
          <a:p>
            <a:r>
              <a:rPr lang="en-US" dirty="0" smtClean="0"/>
              <a:t>Source: Iowa DNR Interactive Mapping</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068"/>
            <a:ext cx="8229600" cy="5698095"/>
          </a:xfrm>
        </p:spPr>
        <p:txBody>
          <a:bodyPr numCol="7">
            <a:normAutofit fontScale="25000" lnSpcReduction="20000"/>
          </a:bodyPr>
          <a:lstStyle/>
          <a:p>
            <a:pPr>
              <a:buNone/>
            </a:pPr>
            <a:r>
              <a:rPr lang="en-US" dirty="0" smtClean="0"/>
              <a:t>77.2(1) Endangered animal species: Mammals Indiana Bat Plains Pocket Mouse Red-backed Vole Spotted Skunk Birds Red-shouldered Hawk Northern Harrier Piping Plover Common Barn Owl Least Tern King Rail Short-eared Owl Fish Lake Sturgeon Pallid Sturgeon </a:t>
            </a:r>
            <a:r>
              <a:rPr lang="en-US" dirty="0" err="1" smtClean="0"/>
              <a:t>Pugnose</a:t>
            </a:r>
            <a:r>
              <a:rPr lang="en-US" dirty="0" smtClean="0"/>
              <a:t> Shiner Weed Shiner Pearl Dace Freckled </a:t>
            </a:r>
            <a:r>
              <a:rPr lang="en-US" dirty="0" err="1" smtClean="0"/>
              <a:t>Madtom</a:t>
            </a:r>
            <a:r>
              <a:rPr lang="en-US" dirty="0" smtClean="0"/>
              <a:t> </a:t>
            </a:r>
            <a:r>
              <a:rPr lang="en-US" dirty="0" err="1" smtClean="0"/>
              <a:t>Bluntnose</a:t>
            </a:r>
            <a:r>
              <a:rPr lang="en-US" dirty="0" smtClean="0"/>
              <a:t> Darter Least Darter Reptiles Yellow Mud Turtle Wood Turtle Great Plains Skink </a:t>
            </a:r>
            <a:r>
              <a:rPr lang="en-US" dirty="0" err="1" smtClean="0"/>
              <a:t>Copperbelly</a:t>
            </a:r>
            <a:r>
              <a:rPr lang="en-US" dirty="0" smtClean="0"/>
              <a:t> Water Snake Western Hognose Snake Copperhead Prairie Rattlesnake </a:t>
            </a:r>
            <a:r>
              <a:rPr lang="en-US" dirty="0" err="1" smtClean="0"/>
              <a:t>Massasauga</a:t>
            </a:r>
            <a:r>
              <a:rPr lang="en-US" dirty="0" smtClean="0"/>
              <a:t> Rattlesnake Amphibians Blue-spotted Salamander Crawfish Frog Butterflies Dakota Skipper Ringlet Land Snails Iowa Pleistocene Snail Minnesota Pleistocene </a:t>
            </a:r>
            <a:r>
              <a:rPr lang="en-US" dirty="0" err="1" smtClean="0"/>
              <a:t>Ambersnail</a:t>
            </a:r>
            <a:r>
              <a:rPr lang="en-US" dirty="0" smtClean="0"/>
              <a:t> Iowa Pleistocene </a:t>
            </a:r>
            <a:r>
              <a:rPr lang="en-US" dirty="0" err="1" smtClean="0"/>
              <a:t>Ambersnail</a:t>
            </a:r>
            <a:r>
              <a:rPr lang="en-US" dirty="0" smtClean="0"/>
              <a:t> Frigid </a:t>
            </a:r>
            <a:r>
              <a:rPr lang="en-US" dirty="0" err="1" smtClean="0"/>
              <a:t>Ambersnail</a:t>
            </a:r>
            <a:r>
              <a:rPr lang="en-US" dirty="0" smtClean="0"/>
              <a:t> </a:t>
            </a:r>
            <a:r>
              <a:rPr lang="en-US" dirty="0" err="1" smtClean="0"/>
              <a:t>Briarton</a:t>
            </a:r>
            <a:r>
              <a:rPr lang="en-US" dirty="0" smtClean="0"/>
              <a:t> Pleistocene Vertigo Bluff Vertigo Iowa Pleistocene Vertigo Fresh Water Mussels Spectacle Case </a:t>
            </a:r>
            <a:r>
              <a:rPr lang="en-US" dirty="0" err="1" smtClean="0"/>
              <a:t>Slippershell</a:t>
            </a:r>
            <a:r>
              <a:rPr lang="en-US" dirty="0" smtClean="0"/>
              <a:t> Buckhorn Ozark </a:t>
            </a:r>
            <a:r>
              <a:rPr lang="en-US" dirty="0" err="1" smtClean="0"/>
              <a:t>Pigtoe</a:t>
            </a:r>
            <a:r>
              <a:rPr lang="en-US" dirty="0" smtClean="0"/>
              <a:t> Bullhead Ohio River </a:t>
            </a:r>
            <a:r>
              <a:rPr lang="en-US" dirty="0" err="1" smtClean="0"/>
              <a:t>Pigtoe</a:t>
            </a:r>
            <a:r>
              <a:rPr lang="en-US" dirty="0" smtClean="0"/>
              <a:t> Slough </a:t>
            </a:r>
            <a:r>
              <a:rPr lang="en-US" dirty="0" err="1" smtClean="0"/>
              <a:t>Sandshell</a:t>
            </a:r>
            <a:r>
              <a:rPr lang="en-US" dirty="0" smtClean="0"/>
              <a:t> Yellow </a:t>
            </a:r>
            <a:r>
              <a:rPr lang="en-US" dirty="0" err="1" smtClean="0"/>
              <a:t>Sandshell</a:t>
            </a:r>
            <a:r>
              <a:rPr lang="en-US" dirty="0" smtClean="0"/>
              <a:t> </a:t>
            </a:r>
            <a:r>
              <a:rPr lang="en-US" dirty="0" err="1" smtClean="0"/>
              <a:t>Higgin’s</a:t>
            </a:r>
            <a:r>
              <a:rPr lang="en-US" dirty="0" smtClean="0"/>
              <a:t>-eye Pearly Mussel 77.2(2) Threatened animal species: Mammals Least Shrew Southern Bog Lemming Birds Long-eared Owl </a:t>
            </a:r>
            <a:r>
              <a:rPr lang="en-US" dirty="0" err="1" smtClean="0"/>
              <a:t>Henslow’s</a:t>
            </a:r>
            <a:r>
              <a:rPr lang="en-US" dirty="0" smtClean="0"/>
              <a:t> Sparrow Fish Chestnut Lamprey American Brook Lamprey Grass Pickerel </a:t>
            </a:r>
            <a:r>
              <a:rPr lang="en-US" dirty="0" err="1" smtClean="0"/>
              <a:t>Blacknose</a:t>
            </a:r>
            <a:r>
              <a:rPr lang="en-US" dirty="0" smtClean="0"/>
              <a:t> Shiner Topeka Shiner Western Sand Darter Black </a:t>
            </a:r>
            <a:r>
              <a:rPr lang="en-US" dirty="0" err="1" smtClean="0"/>
              <a:t>Redhorse</a:t>
            </a:r>
            <a:r>
              <a:rPr lang="en-US" dirty="0" smtClean="0"/>
              <a:t> </a:t>
            </a:r>
            <a:r>
              <a:rPr lang="en-US" dirty="0" err="1" smtClean="0"/>
              <a:t>Burbot</a:t>
            </a:r>
            <a:r>
              <a:rPr lang="en-US" dirty="0" smtClean="0"/>
              <a:t> </a:t>
            </a:r>
            <a:r>
              <a:rPr lang="en-US" dirty="0" err="1" smtClean="0"/>
              <a:t>Orangethroat</a:t>
            </a:r>
            <a:r>
              <a:rPr lang="en-US" dirty="0" smtClean="0"/>
              <a:t> Darter Reptiles Slender Glass Lizard Common Musk Turtle Blanding’s Turtle Ornate Box Turtle Diamondback Water Snake Western Worm Snake Speckled </a:t>
            </a:r>
            <a:r>
              <a:rPr lang="en-US" dirty="0" err="1" smtClean="0"/>
              <a:t>Kingsnake</a:t>
            </a:r>
            <a:r>
              <a:rPr lang="en-US" dirty="0" smtClean="0"/>
              <a:t> Amphibians Mudpuppy Central Newt Butterflies </a:t>
            </a:r>
            <a:r>
              <a:rPr lang="en-US" dirty="0" err="1" smtClean="0"/>
              <a:t>Powesheik</a:t>
            </a:r>
            <a:r>
              <a:rPr lang="en-US" dirty="0" smtClean="0"/>
              <a:t> </a:t>
            </a:r>
            <a:r>
              <a:rPr lang="en-US" dirty="0" err="1" smtClean="0"/>
              <a:t>Skipperling</a:t>
            </a:r>
            <a:r>
              <a:rPr lang="en-US" dirty="0" smtClean="0"/>
              <a:t> </a:t>
            </a:r>
            <a:r>
              <a:rPr lang="en-US" dirty="0" err="1" smtClean="0"/>
              <a:t>Byssus</a:t>
            </a:r>
            <a:r>
              <a:rPr lang="en-US" dirty="0" smtClean="0"/>
              <a:t> Skipper Mulberry Wing Silvery Blue Baltimore Snails Midwest Pleistocene Vertigo Occult Vertigo Fresh Water Mussels Cylinder Strange Floater Creek </a:t>
            </a:r>
            <a:r>
              <a:rPr lang="en-US" dirty="0" err="1" smtClean="0"/>
              <a:t>Heelsplitter</a:t>
            </a:r>
            <a:r>
              <a:rPr lang="en-US" dirty="0" smtClean="0"/>
              <a:t> Purple </a:t>
            </a:r>
            <a:r>
              <a:rPr lang="en-US" dirty="0" err="1" smtClean="0"/>
              <a:t>Pimpleback</a:t>
            </a:r>
            <a:r>
              <a:rPr lang="en-US" dirty="0" smtClean="0"/>
              <a:t> Butterfly Ellipse 77.2(3) Special concern animal species: Mammals Southern Flying Squirrel Birds Forster's Tern Black Tern Peregrine Falcon Bald Eagle Fish </a:t>
            </a:r>
            <a:r>
              <a:rPr lang="en-US" dirty="0" err="1" smtClean="0"/>
              <a:t>Pugnose</a:t>
            </a:r>
            <a:r>
              <a:rPr lang="en-US" dirty="0" smtClean="0"/>
              <a:t> Minnow Pirate Perch Reptiles Smooth Green Snake </a:t>
            </a:r>
            <a:r>
              <a:rPr lang="en-US" dirty="0" err="1" smtClean="0"/>
              <a:t>Bullsnake</a:t>
            </a:r>
            <a:r>
              <a:rPr lang="en-US" dirty="0" smtClean="0"/>
              <a:t> Butterflies Dreamy </a:t>
            </a:r>
            <a:r>
              <a:rPr lang="en-US" dirty="0" err="1" smtClean="0"/>
              <a:t>Duskywing</a:t>
            </a:r>
            <a:r>
              <a:rPr lang="en-US" dirty="0" smtClean="0"/>
              <a:t> Sleepy </a:t>
            </a:r>
            <a:r>
              <a:rPr lang="en-US" dirty="0" err="1" smtClean="0"/>
              <a:t>Duskywing</a:t>
            </a:r>
            <a:r>
              <a:rPr lang="en-US" dirty="0" smtClean="0"/>
              <a:t> Columbine </a:t>
            </a:r>
            <a:r>
              <a:rPr lang="en-US" dirty="0" err="1" smtClean="0"/>
              <a:t>Duskywing</a:t>
            </a:r>
            <a:r>
              <a:rPr lang="en-US" dirty="0" smtClean="0"/>
              <a:t> Wild Indigo </a:t>
            </a:r>
            <a:r>
              <a:rPr lang="en-US" dirty="0" err="1" smtClean="0"/>
              <a:t>Duskywing</a:t>
            </a:r>
            <a:r>
              <a:rPr lang="en-US" dirty="0" smtClean="0"/>
              <a:t> </a:t>
            </a:r>
            <a:r>
              <a:rPr lang="en-US" dirty="0" err="1" smtClean="0"/>
              <a:t>Ottoe</a:t>
            </a:r>
            <a:r>
              <a:rPr lang="en-US" dirty="0" smtClean="0"/>
              <a:t> Skipper </a:t>
            </a:r>
            <a:r>
              <a:rPr lang="en-US" dirty="0" err="1" smtClean="0"/>
              <a:t>Leonardus</a:t>
            </a:r>
            <a:r>
              <a:rPr lang="en-US" dirty="0" smtClean="0"/>
              <a:t> Skipper Pawnee Skipper </a:t>
            </a:r>
            <a:r>
              <a:rPr lang="en-US" dirty="0" err="1" smtClean="0"/>
              <a:t>Beardgrass</a:t>
            </a:r>
            <a:r>
              <a:rPr lang="en-US" dirty="0" smtClean="0"/>
              <a:t> Skipper </a:t>
            </a:r>
            <a:r>
              <a:rPr lang="en-US" dirty="0" err="1" smtClean="0"/>
              <a:t>Zabulon</a:t>
            </a:r>
            <a:r>
              <a:rPr lang="en-US" dirty="0" smtClean="0"/>
              <a:t> Skipper Broad-winged Skipper Sedge Skipper Two-spotted Skipper Dusted Skipper Salt-and-pepper Skipper </a:t>
            </a:r>
            <a:r>
              <a:rPr lang="en-US" dirty="0" err="1" smtClean="0"/>
              <a:t>Pipevine</a:t>
            </a:r>
            <a:r>
              <a:rPr lang="en-US" dirty="0" smtClean="0"/>
              <a:t> Swallowtail Zebra Swallowtail Olympia White Purplish Copper Acadian Hairstreak Edward’s Hairstreak Hickory Hairstreak Striped Hairstreak Swamp Metalmark Regal Fritillary Baltimore </a:t>
            </a:r>
          </a:p>
          <a:p>
            <a:pPr>
              <a:buNone/>
            </a:pPr>
            <a:endParaRPr lang="en-US" dirty="0" smtClean="0"/>
          </a:p>
          <a:p>
            <a:pPr>
              <a:buNone/>
            </a:pPr>
            <a:r>
              <a:rPr lang="en-US" dirty="0" smtClean="0"/>
              <a:t>	Endangered plant species: COMMON NAME Pale false foxglove Blue giant-hyssop Bearberry Black chokeberry Eared milkweed Mead’s milkweed Narrow-leaved milkweed </a:t>
            </a:r>
            <a:r>
              <a:rPr lang="en-US" dirty="0" err="1" smtClean="0"/>
              <a:t>Ricebutton</a:t>
            </a:r>
            <a:r>
              <a:rPr lang="en-US" dirty="0" smtClean="0"/>
              <a:t> aster Large-leaved aster </a:t>
            </a:r>
            <a:r>
              <a:rPr lang="en-US" dirty="0" err="1" smtClean="0"/>
              <a:t>Schreber’s</a:t>
            </a:r>
            <a:r>
              <a:rPr lang="en-US" dirty="0" smtClean="0"/>
              <a:t> aster Fern-leaved false foxglove </a:t>
            </a:r>
            <a:r>
              <a:rPr lang="en-US" dirty="0" err="1" smtClean="0"/>
              <a:t>Matricary</a:t>
            </a:r>
            <a:r>
              <a:rPr lang="en-US" dirty="0" smtClean="0"/>
              <a:t> grape fern Poppy mallow </a:t>
            </a:r>
            <a:r>
              <a:rPr lang="en-US" dirty="0" err="1" smtClean="0"/>
              <a:t>Cordroot</a:t>
            </a:r>
            <a:r>
              <a:rPr lang="en-US" dirty="0" smtClean="0"/>
              <a:t> sedge Large-</a:t>
            </a:r>
            <a:r>
              <a:rPr lang="en-US" dirty="0" err="1" smtClean="0"/>
              <a:t>bracted</a:t>
            </a:r>
            <a:r>
              <a:rPr lang="en-US" dirty="0" smtClean="0"/>
              <a:t> corydalis Silky prairie-clover Swamp-loosestrife Northern panic-grass </a:t>
            </a:r>
            <a:r>
              <a:rPr lang="en-US" dirty="0" err="1" smtClean="0"/>
              <a:t>Roundleaved</a:t>
            </a:r>
            <a:r>
              <a:rPr lang="en-US" dirty="0" smtClean="0"/>
              <a:t> sundew False mermaid Bog bedstraw </a:t>
            </a:r>
            <a:r>
              <a:rPr lang="en-US" dirty="0" err="1" smtClean="0"/>
              <a:t>Povertygrass</a:t>
            </a:r>
            <a:r>
              <a:rPr lang="en-US" dirty="0" smtClean="0"/>
              <a:t> Northern St. </a:t>
            </a:r>
            <a:r>
              <a:rPr lang="en-US" dirty="0" err="1" smtClean="0"/>
              <a:t>Johnswort</a:t>
            </a:r>
            <a:r>
              <a:rPr lang="en-US" dirty="0" smtClean="0"/>
              <a:t> </a:t>
            </a:r>
            <a:r>
              <a:rPr lang="en-US" dirty="0" err="1" smtClean="0"/>
              <a:t>Pineweed</a:t>
            </a:r>
            <a:r>
              <a:rPr lang="en-US" dirty="0" smtClean="0"/>
              <a:t> Winterberry Black-based quillwort Water-willow Dwarf dandelion Cleft </a:t>
            </a:r>
            <a:r>
              <a:rPr lang="en-US" dirty="0" err="1" smtClean="0"/>
              <a:t>conobea</a:t>
            </a:r>
            <a:r>
              <a:rPr lang="en-US" dirty="0" smtClean="0"/>
              <a:t> Whiskbroom parsley Running </a:t>
            </a:r>
            <a:r>
              <a:rPr lang="en-US" dirty="0" err="1" smtClean="0"/>
              <a:t>clubmoss</a:t>
            </a:r>
            <a:r>
              <a:rPr lang="en-US" dirty="0" smtClean="0"/>
              <a:t> Bog </a:t>
            </a:r>
            <a:r>
              <a:rPr lang="en-US" dirty="0" err="1" smtClean="0"/>
              <a:t>clubmoss</a:t>
            </a:r>
            <a:r>
              <a:rPr lang="en-US" dirty="0" smtClean="0"/>
              <a:t> Annual </a:t>
            </a:r>
            <a:r>
              <a:rPr lang="en-US" dirty="0" err="1" smtClean="0"/>
              <a:t>skeletonweed</a:t>
            </a:r>
            <a:r>
              <a:rPr lang="en-US" dirty="0" smtClean="0"/>
              <a:t> Water marigold Northern lungwort </a:t>
            </a:r>
            <a:r>
              <a:rPr lang="en-US" dirty="0" err="1" smtClean="0"/>
              <a:t>Bigroot</a:t>
            </a:r>
            <a:r>
              <a:rPr lang="en-US" dirty="0" smtClean="0"/>
              <a:t> </a:t>
            </a:r>
            <a:r>
              <a:rPr lang="en-US" dirty="0" err="1" smtClean="0"/>
              <a:t>pricklypear</a:t>
            </a:r>
            <a:r>
              <a:rPr lang="en-US" dirty="0" smtClean="0"/>
              <a:t> Clustered broomrape </a:t>
            </a:r>
            <a:r>
              <a:rPr lang="en-US" dirty="0" err="1" smtClean="0"/>
              <a:t>Ricegrass</a:t>
            </a:r>
            <a:r>
              <a:rPr lang="en-US" dirty="0" smtClean="0"/>
              <a:t> Cinnamon fern Purple </a:t>
            </a:r>
            <a:r>
              <a:rPr lang="en-US" dirty="0" err="1" smtClean="0"/>
              <a:t>cliffbrake</a:t>
            </a:r>
            <a:r>
              <a:rPr lang="en-US" dirty="0" smtClean="0"/>
              <a:t> Arrow arum Pale green orchid Eastern prairie fringed orchid </a:t>
            </a:r>
            <a:r>
              <a:rPr lang="en-US" dirty="0" err="1" smtClean="0"/>
              <a:t>Clammyweed</a:t>
            </a:r>
            <a:r>
              <a:rPr lang="en-US" dirty="0" smtClean="0"/>
              <a:t> </a:t>
            </a:r>
            <a:r>
              <a:rPr lang="en-US" dirty="0" err="1" smtClean="0"/>
              <a:t>Crossleaf</a:t>
            </a:r>
            <a:r>
              <a:rPr lang="en-US" dirty="0" smtClean="0"/>
              <a:t> milkwort Purple milkwort </a:t>
            </a:r>
            <a:r>
              <a:rPr lang="en-US" dirty="0" err="1" smtClean="0"/>
              <a:t>Jointweed</a:t>
            </a:r>
            <a:r>
              <a:rPr lang="en-US" dirty="0" smtClean="0"/>
              <a:t> Douglas’ knotweed Three-toothed cinquefoil Canada plum </a:t>
            </a:r>
            <a:r>
              <a:rPr lang="en-US" dirty="0" err="1" smtClean="0"/>
              <a:t>Frenchgrass</a:t>
            </a:r>
            <a:r>
              <a:rPr lang="en-US" dirty="0" smtClean="0"/>
              <a:t> Pink shinleaf Prickly rose Meadow </a:t>
            </a:r>
            <a:r>
              <a:rPr lang="en-US" dirty="0" err="1" smtClean="0"/>
              <a:t>spikemoss</a:t>
            </a:r>
            <a:r>
              <a:rPr lang="en-US" dirty="0" smtClean="0"/>
              <a:t> Rough-leaved goldenrod Bog goldenrod Yellow-lipped ladies-tresses Pickering morning-glory Rough-seeded </a:t>
            </a:r>
            <a:r>
              <a:rPr lang="en-US" dirty="0" err="1" smtClean="0"/>
              <a:t>fameflower</a:t>
            </a:r>
            <a:r>
              <a:rPr lang="en-US" dirty="0" smtClean="0"/>
              <a:t> Waxy </a:t>
            </a:r>
            <a:r>
              <a:rPr lang="en-US" dirty="0" err="1" smtClean="0"/>
              <a:t>meadowrue</a:t>
            </a:r>
            <a:r>
              <a:rPr lang="en-US" dirty="0" smtClean="0"/>
              <a:t> Long </a:t>
            </a:r>
            <a:r>
              <a:rPr lang="en-US" dirty="0" err="1" smtClean="0"/>
              <a:t>beechfern</a:t>
            </a:r>
            <a:r>
              <a:rPr lang="en-US" dirty="0" smtClean="0"/>
              <a:t> Large-leaved violet Rusty </a:t>
            </a:r>
            <a:r>
              <a:rPr lang="en-US" dirty="0" err="1" smtClean="0"/>
              <a:t>woodsia</a:t>
            </a:r>
            <a:r>
              <a:rPr lang="en-US" dirty="0" smtClean="0"/>
              <a:t> Yellow-eyed grass 77.3(2) Threatened plant species: Northern wild monkshood Round-stemmed false foxglove Nodding wild onion Fragrant false indigo Virginia snakeroot Woolly milkweed Showy milkweed Forked aster Rush aster Flax-leaved aster Water parsnip </a:t>
            </a:r>
            <a:r>
              <a:rPr lang="en-US" dirty="0" err="1" smtClean="0"/>
              <a:t>Kittentails</a:t>
            </a:r>
            <a:r>
              <a:rPr lang="en-US" dirty="0" smtClean="0"/>
              <a:t> Bog birch Pagoda plant Leathery </a:t>
            </a:r>
            <a:r>
              <a:rPr lang="en-US" dirty="0" err="1" smtClean="0"/>
              <a:t>grapefern</a:t>
            </a:r>
            <a:r>
              <a:rPr lang="en-US" dirty="0" smtClean="0"/>
              <a:t> Little </a:t>
            </a:r>
            <a:r>
              <a:rPr lang="en-US" dirty="0" err="1" smtClean="0"/>
              <a:t>grapefern</a:t>
            </a:r>
            <a:r>
              <a:rPr lang="en-US" dirty="0" smtClean="0"/>
              <a:t> Sweet Indian-plantain Poppy mallow </a:t>
            </a:r>
            <a:r>
              <a:rPr lang="en-US" dirty="0" err="1" smtClean="0"/>
              <a:t>Pipsissewa</a:t>
            </a:r>
            <a:r>
              <a:rPr lang="en-US" dirty="0" smtClean="0"/>
              <a:t> Golden saxifrage Dayflower Spotted coralroot Bunchberry Golden corydalis Pink corydalis Showy lady’s-slipper Slim-leaved panic-grass Jeweled shooting star Glandular wood fern Marginal shield fern Woodland horsetail Slender </a:t>
            </a:r>
            <a:r>
              <a:rPr lang="en-US" dirty="0" err="1" smtClean="0"/>
              <a:t>cottongrass</a:t>
            </a:r>
            <a:r>
              <a:rPr lang="en-US" dirty="0" smtClean="0"/>
              <a:t> Yellow trout lily Queen of the prairie Blue ash Black huckleberry Oak fern Green violet Twinleaf Creeping juniper Intermediate pinweed Hairy pinweed Prairie bush clover Twinflower Western parsley Wild lupine Tree </a:t>
            </a:r>
            <a:r>
              <a:rPr lang="en-US" dirty="0" err="1" smtClean="0"/>
              <a:t>clubmoss</a:t>
            </a:r>
            <a:r>
              <a:rPr lang="en-US" dirty="0" smtClean="0"/>
              <a:t> Rock </a:t>
            </a:r>
            <a:r>
              <a:rPr lang="en-US" dirty="0" err="1" smtClean="0"/>
              <a:t>clubmoss</a:t>
            </a:r>
            <a:r>
              <a:rPr lang="en-US" dirty="0" smtClean="0"/>
              <a:t> Hairy </a:t>
            </a:r>
            <a:r>
              <a:rPr lang="en-US" dirty="0" err="1" smtClean="0"/>
              <a:t>waterclover</a:t>
            </a:r>
            <a:r>
              <a:rPr lang="en-US" dirty="0" smtClean="0"/>
              <a:t> Bog buckbean Winged </a:t>
            </a:r>
            <a:r>
              <a:rPr lang="en-US" dirty="0" err="1" smtClean="0"/>
              <a:t>monkeyflower</a:t>
            </a:r>
            <a:r>
              <a:rPr lang="en-US" dirty="0" smtClean="0"/>
              <a:t> Yellow </a:t>
            </a:r>
            <a:r>
              <a:rPr lang="en-US" dirty="0" err="1" smtClean="0"/>
              <a:t>monkeyflower</a:t>
            </a:r>
            <a:r>
              <a:rPr lang="en-US" dirty="0" smtClean="0"/>
              <a:t> Partridge berry Pinesap Small </a:t>
            </a:r>
            <a:r>
              <a:rPr lang="en-US" dirty="0" err="1" smtClean="0"/>
              <a:t>sundrops</a:t>
            </a:r>
            <a:r>
              <a:rPr lang="en-US" dirty="0" smtClean="0"/>
              <a:t> Little </a:t>
            </a:r>
            <a:r>
              <a:rPr lang="en-US" dirty="0" err="1" smtClean="0"/>
              <a:t>pricklypear</a:t>
            </a:r>
            <a:r>
              <a:rPr lang="en-US" dirty="0" smtClean="0"/>
              <a:t> Royal fern Philadelphia panic-grass Slender beardtongue Hooker’s orchid Northern bog orchid Western prairie fringed orchid Purple fringed orchid Pink milkwort Silverweed Shrubby cinquefoil Pennsylvania cinquefoil One-sided shinleaf Meadow beauty Beaked rush Northern currant Shining willow Bog willow Low </a:t>
            </a:r>
            <a:r>
              <a:rPr lang="en-US" dirty="0" err="1" smtClean="0"/>
              <a:t>nutrush</a:t>
            </a:r>
            <a:r>
              <a:rPr lang="en-US" dirty="0" smtClean="0"/>
              <a:t> </a:t>
            </a:r>
            <a:r>
              <a:rPr lang="en-US" dirty="0" err="1" smtClean="0"/>
              <a:t>Buffaloberry</a:t>
            </a:r>
            <a:r>
              <a:rPr lang="en-US" dirty="0" smtClean="0"/>
              <a:t> Scarlet </a:t>
            </a:r>
            <a:r>
              <a:rPr lang="en-US" dirty="0" err="1" smtClean="0"/>
              <a:t>globemallow</a:t>
            </a:r>
            <a:r>
              <a:rPr lang="en-US" dirty="0" smtClean="0"/>
              <a:t> Slender ladies-tresses Oval ladies-tresses Hooded ladies-tresses Spring ladies-tresses Rosy twisted-stalk </a:t>
            </a:r>
            <a:r>
              <a:rPr lang="en-US" dirty="0" err="1" smtClean="0"/>
              <a:t>Fameflower</a:t>
            </a:r>
            <a:r>
              <a:rPr lang="en-US" dirty="0" smtClean="0"/>
              <a:t> Large </a:t>
            </a:r>
            <a:r>
              <a:rPr lang="en-US" dirty="0" err="1" smtClean="0"/>
              <a:t>arrowgrass</a:t>
            </a:r>
            <a:r>
              <a:rPr lang="en-US" dirty="0" smtClean="0"/>
              <a:t> Small </a:t>
            </a:r>
            <a:r>
              <a:rPr lang="en-US" dirty="0" err="1" smtClean="0"/>
              <a:t>arrowgrass</a:t>
            </a:r>
            <a:r>
              <a:rPr lang="en-US" dirty="0" smtClean="0"/>
              <a:t> Low sweet blueberry Velvetleaf blueberry False hellebore Kidney-leaved violet Oregon </a:t>
            </a:r>
            <a:r>
              <a:rPr lang="en-US" dirty="0" err="1" smtClean="0"/>
              <a:t>woodsia</a:t>
            </a:r>
            <a:r>
              <a:rPr lang="en-US" dirty="0" smtClean="0"/>
              <a:t> 77.3(3) Special concern plant species: Balsam fir Three-seeded mercury Three-seeded mercury Mountain maple </a:t>
            </a:r>
            <a:r>
              <a:rPr lang="en-US" dirty="0" err="1" smtClean="0"/>
              <a:t>Moschatel</a:t>
            </a:r>
            <a:r>
              <a:rPr lang="en-US" dirty="0" smtClean="0"/>
              <a:t> Water plantain Wild onion Amaranth </a:t>
            </a:r>
            <a:r>
              <a:rPr lang="en-US" dirty="0" err="1" smtClean="0"/>
              <a:t>Lanceleaf</a:t>
            </a:r>
            <a:r>
              <a:rPr lang="en-US" dirty="0" smtClean="0"/>
              <a:t> ragweed Saskatoon serviceberry Low serviceberry Raccoon grape Pearly everlasting Sand bluestem </a:t>
            </a:r>
            <a:r>
              <a:rPr lang="en-US" dirty="0" err="1" smtClean="0"/>
              <a:t>Broomsedge</a:t>
            </a:r>
            <a:r>
              <a:rPr lang="en-US" dirty="0" smtClean="0"/>
              <a:t> Purple angelica Purple </a:t>
            </a:r>
            <a:r>
              <a:rPr lang="en-US" dirty="0" err="1" smtClean="0"/>
              <a:t>rockcress</a:t>
            </a:r>
            <a:r>
              <a:rPr lang="en-US" dirty="0" smtClean="0"/>
              <a:t> Green </a:t>
            </a:r>
            <a:r>
              <a:rPr lang="en-US" dirty="0" err="1" smtClean="0"/>
              <a:t>rockcress</a:t>
            </a:r>
            <a:r>
              <a:rPr lang="en-US" dirty="0" smtClean="0"/>
              <a:t> </a:t>
            </a:r>
            <a:r>
              <a:rPr lang="en-US" dirty="0" err="1" smtClean="0"/>
              <a:t>Lakecress</a:t>
            </a:r>
            <a:r>
              <a:rPr lang="en-US" dirty="0" smtClean="0"/>
              <a:t> Fringed </a:t>
            </a:r>
            <a:r>
              <a:rPr lang="en-US" dirty="0" err="1" smtClean="0"/>
              <a:t>sagewort</a:t>
            </a:r>
            <a:r>
              <a:rPr lang="en-US" dirty="0" smtClean="0"/>
              <a:t> Common </a:t>
            </a:r>
            <a:r>
              <a:rPr lang="en-US" dirty="0" err="1" smtClean="0"/>
              <a:t>mugwort</a:t>
            </a:r>
            <a:r>
              <a:rPr lang="en-US" dirty="0" smtClean="0"/>
              <a:t> Pawpaw Curved aster Hairy aster Prairie aster Standing </a:t>
            </a:r>
            <a:r>
              <a:rPr lang="en-US" dirty="0" err="1" smtClean="0"/>
              <a:t>milkvetch</a:t>
            </a:r>
            <a:r>
              <a:rPr lang="en-US" dirty="0" smtClean="0"/>
              <a:t> Bent </a:t>
            </a:r>
            <a:r>
              <a:rPr lang="en-US" dirty="0" err="1" smtClean="0"/>
              <a:t>milkvetch</a:t>
            </a:r>
            <a:r>
              <a:rPr lang="en-US" dirty="0" smtClean="0"/>
              <a:t> Missouri </a:t>
            </a:r>
            <a:r>
              <a:rPr lang="en-US" dirty="0" err="1" smtClean="0"/>
              <a:t>milkvetch</a:t>
            </a:r>
            <a:r>
              <a:rPr lang="en-US" dirty="0" smtClean="0"/>
              <a:t> Blue wild indigo Yellow wild indigo Prairie moonwort </a:t>
            </a:r>
            <a:r>
              <a:rPr lang="en-US" dirty="0" err="1" smtClean="0"/>
              <a:t>Watershield</a:t>
            </a:r>
            <a:r>
              <a:rPr lang="en-US" dirty="0" smtClean="0"/>
              <a:t> </a:t>
            </a:r>
            <a:r>
              <a:rPr lang="en-US" dirty="0" err="1" smtClean="0"/>
              <a:t>Buffalograss</a:t>
            </a:r>
            <a:r>
              <a:rPr lang="en-US" dirty="0" smtClean="0"/>
              <a:t> Poppy mallow Water-starwort Grass pink Low bindweed Clustered sedge Back’s sedge Bush’s sedge Carey’s sedge </a:t>
            </a:r>
            <a:r>
              <a:rPr lang="en-US" dirty="0" err="1" smtClean="0"/>
              <a:t>Flowerhead</a:t>
            </a:r>
            <a:r>
              <a:rPr lang="en-US" dirty="0" smtClean="0"/>
              <a:t> sedge Field sedge </a:t>
            </a:r>
            <a:r>
              <a:rPr lang="en-US" dirty="0" err="1" smtClean="0"/>
              <a:t>Crawe’s</a:t>
            </a:r>
            <a:r>
              <a:rPr lang="en-US" dirty="0" smtClean="0"/>
              <a:t> sedge Fringed sedge Double sedge Douglas’ sedge Dry sedge Thin sedge Delicate sedge Mud sedge </a:t>
            </a:r>
            <a:r>
              <a:rPr lang="en-US" dirty="0" err="1" smtClean="0"/>
              <a:t>Hoplike</a:t>
            </a:r>
            <a:r>
              <a:rPr lang="en-US" dirty="0" smtClean="0"/>
              <a:t> sedge Yellow sedge Intermediate sedge Backward sedge Richardson’s sedge Rocky Mountain sedge Sterile sedge Soft sedge Deep green sedge Tuckerman’s sedge Umbrella sedge Wild oats Pink turtlehead </a:t>
            </a:r>
            <a:r>
              <a:rPr lang="en-US" dirty="0" err="1" smtClean="0"/>
              <a:t>Fogg’s</a:t>
            </a:r>
            <a:r>
              <a:rPr lang="en-US" dirty="0" smtClean="0"/>
              <a:t> goosefoot Missouri goosefoot Coast </a:t>
            </a:r>
            <a:r>
              <a:rPr lang="en-US" dirty="0" err="1" smtClean="0"/>
              <a:t>blite</a:t>
            </a:r>
            <a:r>
              <a:rPr lang="en-US" dirty="0" smtClean="0"/>
              <a:t> Bugbane Hill’s thistle Swamp thistle Wavy-leaved thistle Western clematis Blue-eyed Mary Cancer-root </a:t>
            </a:r>
            <a:r>
              <a:rPr lang="en-US" dirty="0" err="1" smtClean="0"/>
              <a:t>Fireberry</a:t>
            </a:r>
            <a:r>
              <a:rPr lang="en-US" dirty="0" smtClean="0"/>
              <a:t> hawthorn Red hawthorn Two-fruited hawthorn Hawthorn </a:t>
            </a:r>
            <a:r>
              <a:rPr lang="en-US" dirty="0" err="1" smtClean="0"/>
              <a:t>Hawksbeard</a:t>
            </a:r>
            <a:r>
              <a:rPr lang="en-US" dirty="0" smtClean="0"/>
              <a:t> Prairie tea </a:t>
            </a:r>
            <a:r>
              <a:rPr lang="en-US" dirty="0" err="1" smtClean="0"/>
              <a:t>Crotonopsis</a:t>
            </a:r>
            <a:r>
              <a:rPr lang="en-US" dirty="0" smtClean="0"/>
              <a:t> </a:t>
            </a:r>
            <a:r>
              <a:rPr lang="en-US" dirty="0" err="1" smtClean="0"/>
              <a:t>Waxweed</a:t>
            </a:r>
            <a:r>
              <a:rPr lang="en-US" dirty="0" smtClean="0"/>
              <a:t> Dodder Small white lady’s-slipper Carolina larkspur Sessile-</a:t>
            </a:r>
            <a:r>
              <a:rPr lang="en-US" dirty="0" err="1" smtClean="0"/>
              <a:t>Johnswort</a:t>
            </a:r>
            <a:r>
              <a:rPr lang="en-US" dirty="0" smtClean="0"/>
              <a:t> Eared</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08ImpairedWatersMap.jpg"/>
          <p:cNvPicPr>
            <a:picLocks noGrp="1" noChangeAspect="1"/>
          </p:cNvPicPr>
          <p:nvPr>
            <p:ph idx="1"/>
          </p:nvPr>
        </p:nvPicPr>
        <p:blipFill>
          <a:blip r:embed="rId2"/>
          <a:srcRect l="1635" t="1176" r="1635" b="1176"/>
          <a:stretch>
            <a:fillRect/>
          </a:stretch>
        </p:blipFill>
        <p:spPr>
          <a:xfrm>
            <a:off x="0" y="0"/>
            <a:ext cx="9144000" cy="712839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 Use Challenges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Iowa ranks at the bottom of states on publicly owned land</a:t>
            </a:r>
          </a:p>
          <a:p>
            <a:pPr lvl="1"/>
            <a:r>
              <a:rPr lang="en-US" dirty="0" smtClean="0"/>
              <a:t>Around 1% of total land area publicly owned (state/fed)</a:t>
            </a:r>
          </a:p>
          <a:p>
            <a:pPr lvl="1"/>
            <a:r>
              <a:rPr lang="en-US" dirty="0" smtClean="0"/>
              <a:t>370,000 acres total out of over 30 million</a:t>
            </a:r>
          </a:p>
          <a:p>
            <a:pPr lvl="1"/>
            <a:r>
              <a:rPr lang="en-US" dirty="0" smtClean="0"/>
              <a:t>Like some neighbors (KS, NE, IL, IN) but not others (MN, WI, MO, MI)</a:t>
            </a:r>
          </a:p>
          <a:p>
            <a:pPr lvl="1">
              <a:buNone/>
            </a:pPr>
            <a:endParaRPr lang="en-US" sz="2400" dirty="0" smtClean="0"/>
          </a:p>
          <a:p>
            <a:r>
              <a:rPr lang="en-US" sz="3200" dirty="0" smtClean="0"/>
              <a:t>0.1% of original native prairie remains, very few wetlands, </a:t>
            </a:r>
            <a:r>
              <a:rPr lang="en-US" sz="3200" dirty="0" smtClean="0"/>
              <a:t>forests</a:t>
            </a:r>
          </a:p>
          <a:p>
            <a:pPr>
              <a:buNone/>
            </a:pPr>
            <a:endParaRPr lang="en-US" sz="3200" dirty="0" smtClean="0"/>
          </a:p>
          <a:p>
            <a:r>
              <a:rPr lang="en-US" dirty="0" smtClean="0"/>
              <a:t>Environmental consequences for this loss of habitat and land</a:t>
            </a:r>
          </a:p>
          <a:p>
            <a:endParaRPr lang="en-US" sz="3200" dirty="0" smtClean="0"/>
          </a:p>
          <a:p>
            <a:r>
              <a:rPr lang="en-US" dirty="0" smtClean="0"/>
              <a:t>A lot of conservation land is privately owned. Ex:1.7 million acres in CRP </a:t>
            </a:r>
            <a:r>
              <a:rPr lang="en-US" dirty="0" smtClean="0"/>
              <a:t>program</a:t>
            </a:r>
            <a:endParaRPr lang="en-US" dirty="0" smtClean="0"/>
          </a:p>
          <a:p>
            <a:pPr>
              <a:buNone/>
            </a:pPr>
            <a:endParaRPr lang="en-US" sz="3200" dirty="0" smtClean="0"/>
          </a:p>
          <a:p>
            <a:r>
              <a:rPr lang="en-US" dirty="0" smtClean="0"/>
              <a:t>Iowa not in a position to lose any, but now trying to add conservation land (Ex: I-WILL)</a:t>
            </a:r>
          </a:p>
          <a:p>
            <a:pPr lvl="1"/>
            <a:endParaRPr lang="en-US" dirty="0" smtClean="0"/>
          </a:p>
          <a:p>
            <a:pPr lvl="1">
              <a:buNone/>
            </a:pPr>
            <a:endParaRPr lang="en-US" sz="2800" dirty="0" smtClean="0"/>
          </a:p>
          <a:p>
            <a:pPr lvl="1">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Iowa Opportunities</a:t>
            </a:r>
            <a:endParaRPr lang="en-US" dirty="0"/>
          </a:p>
        </p:txBody>
      </p:sp>
      <p:sp>
        <p:nvSpPr>
          <p:cNvPr id="3" name="Content Placeholder 2"/>
          <p:cNvSpPr>
            <a:spLocks noGrp="1"/>
          </p:cNvSpPr>
          <p:nvPr>
            <p:ph idx="1"/>
          </p:nvPr>
        </p:nvSpPr>
        <p:spPr/>
        <p:txBody>
          <a:bodyPr/>
          <a:lstStyle/>
          <a:p>
            <a:r>
              <a:rPr lang="en-US" dirty="0" smtClean="0"/>
              <a:t>Over 90% of Iowa land now is in production agriculture, working lands</a:t>
            </a:r>
          </a:p>
          <a:p>
            <a:pPr lvl="1"/>
            <a:r>
              <a:rPr lang="en-US" dirty="0" smtClean="0"/>
              <a:t>Current use </a:t>
            </a:r>
            <a:r>
              <a:rPr lang="en-US" dirty="0" smtClean="0"/>
              <a:t>matches </a:t>
            </a:r>
            <a:r>
              <a:rPr lang="en-US" dirty="0" smtClean="0"/>
              <a:t>well with an expansion of wind and transmission</a:t>
            </a:r>
          </a:p>
          <a:p>
            <a:r>
              <a:rPr lang="en-US" dirty="0" smtClean="0"/>
              <a:t>Economic benefits from wind expansion</a:t>
            </a:r>
          </a:p>
          <a:p>
            <a:r>
              <a:rPr lang="en-US" dirty="0" smtClean="0"/>
              <a:t>Environmental benefits from more wind – avoid climate change impacts, other pollution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A GAP map 1992.jpg"/>
          <p:cNvPicPr>
            <a:picLocks noGrp="1" noChangeAspect="1"/>
          </p:cNvPicPr>
          <p:nvPr>
            <p:ph idx="1"/>
          </p:nvPr>
        </p:nvPicPr>
        <p:blipFill>
          <a:blip r:embed="rId2"/>
          <a:srcRect l="26240" t="4800" r="1920" b="24960"/>
          <a:stretch>
            <a:fillRect/>
          </a:stretch>
        </p:blipFill>
        <p:spPr>
          <a:xfrm>
            <a:off x="238388" y="558799"/>
            <a:ext cx="8707551" cy="5675746"/>
          </a:xfrm>
        </p:spPr>
      </p:pic>
      <p:sp>
        <p:nvSpPr>
          <p:cNvPr id="3" name="TextBox 2"/>
          <p:cNvSpPr txBox="1"/>
          <p:nvPr/>
        </p:nvSpPr>
        <p:spPr>
          <a:xfrm>
            <a:off x="238388" y="6234545"/>
            <a:ext cx="6893859" cy="369332"/>
          </a:xfrm>
          <a:prstGeom prst="rect">
            <a:avLst/>
          </a:prstGeom>
          <a:noFill/>
        </p:spPr>
        <p:txBody>
          <a:bodyPr wrap="square" rtlCol="0">
            <a:spAutoFit/>
          </a:bodyPr>
          <a:lstStyle/>
          <a:p>
            <a:r>
              <a:rPr lang="en-US" dirty="0" smtClean="0"/>
              <a:t>Source: Iowa GAP Analysis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Picture 6" descr="ia_80m low res 2.jpg"/>
          <p:cNvPicPr>
            <a:picLocks noChangeAspect="1"/>
          </p:cNvPicPr>
          <p:nvPr/>
        </p:nvPicPr>
        <p:blipFill>
          <a:blip r:embed="rId2"/>
          <a:srcRect l="5455" t="7059" r="20000" b="25882"/>
          <a:stretch>
            <a:fillRect/>
          </a:stretch>
        </p:blipFill>
        <p:spPr>
          <a:xfrm>
            <a:off x="0" y="91425"/>
            <a:ext cx="9063657" cy="630040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p:txBody>
      </p:sp>
      <p:sp>
        <p:nvSpPr>
          <p:cNvPr id="4" name="Title 3"/>
          <p:cNvSpPr>
            <a:spLocks noGrp="1"/>
          </p:cNvSpPr>
          <p:nvPr>
            <p:ph type="title"/>
          </p:nvPr>
        </p:nvSpPr>
        <p:spPr/>
        <p:txBody>
          <a:bodyPr/>
          <a:lstStyle/>
          <a:p>
            <a:endParaRPr lang="en-US"/>
          </a:p>
        </p:txBody>
      </p:sp>
      <p:pic>
        <p:nvPicPr>
          <p:cNvPr id="5" name="Picture 4" descr="total CRP.jpg"/>
          <p:cNvPicPr>
            <a:picLocks noChangeAspect="1"/>
          </p:cNvPicPr>
          <p:nvPr/>
        </p:nvPicPr>
        <p:blipFill>
          <a:blip r:embed="rId3"/>
          <a:stretch>
            <a:fillRect/>
          </a:stretch>
        </p:blipFill>
        <p:spPr>
          <a:xfrm>
            <a:off x="366712" y="578784"/>
            <a:ext cx="8410575" cy="60769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Iowa Wind Goals</a:t>
            </a:r>
            <a:endParaRPr lang="en-US" dirty="0"/>
          </a:p>
        </p:txBody>
      </p:sp>
      <p:sp>
        <p:nvSpPr>
          <p:cNvPr id="3" name="Content Placeholder 2"/>
          <p:cNvSpPr>
            <a:spLocks noGrp="1"/>
          </p:cNvSpPr>
          <p:nvPr>
            <p:ph idx="1"/>
          </p:nvPr>
        </p:nvSpPr>
        <p:spPr/>
        <p:txBody>
          <a:bodyPr>
            <a:normAutofit/>
          </a:bodyPr>
          <a:lstStyle/>
          <a:p>
            <a:r>
              <a:rPr lang="en-US" dirty="0" smtClean="0"/>
              <a:t>Nearly 4,000 MW installed today</a:t>
            </a:r>
          </a:p>
          <a:p>
            <a:pPr lvl="1"/>
            <a:r>
              <a:rPr lang="en-US" dirty="0" smtClean="0"/>
              <a:t>About 20% of all generation</a:t>
            </a:r>
          </a:p>
          <a:p>
            <a:r>
              <a:rPr lang="en-US" dirty="0" smtClean="0"/>
              <a:t>20,000 MW an approximate total long term goal</a:t>
            </a:r>
          </a:p>
          <a:p>
            <a:pPr lvl="1"/>
            <a:r>
              <a:rPr lang="en-US" dirty="0" smtClean="0"/>
              <a:t>Iowa’s share in DOE 20% wind by 2030 report</a:t>
            </a:r>
          </a:p>
          <a:p>
            <a:r>
              <a:rPr lang="en-US" dirty="0" smtClean="0"/>
              <a:t>Iowa one of exporting states</a:t>
            </a:r>
          </a:p>
          <a:p>
            <a:pPr lvl="1"/>
            <a:r>
              <a:rPr lang="en-US" dirty="0" smtClean="0"/>
              <a:t>Consistent with other exports in our economy</a:t>
            </a:r>
          </a:p>
          <a:p>
            <a:pPr lvl="1"/>
            <a:r>
              <a:rPr lang="en-US" dirty="0" smtClean="0"/>
              <a:t>Will need transmission to get to 20,000 MW </a:t>
            </a:r>
          </a:p>
          <a:p>
            <a:pPr lvl="1"/>
            <a:endParaRPr lang="en-US" dirty="0" smtClean="0"/>
          </a:p>
          <a:p>
            <a:endParaRPr lang="en-US" dirty="0" smtClean="0"/>
          </a:p>
          <a:p>
            <a:endParaRPr lang="en-US" dirty="0" smtClean="0"/>
          </a:p>
          <a:p>
            <a:endParaRPr lang="en-US" dirty="0" smtClean="0"/>
          </a:p>
          <a:p>
            <a:pPr lvl="1"/>
            <a:endParaRPr lang="en-US" dirty="0" smtClean="0"/>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Iowa Wind Benefits</a:t>
            </a:r>
            <a:endParaRPr lang="en-US" dirty="0"/>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pPr lvl="1">
              <a:buNone/>
            </a:pPr>
            <a:r>
              <a:rPr lang="en-US" sz="3613" dirty="0" smtClean="0"/>
              <a:t>Jobs &amp; economic benefits from 20,000 MW</a:t>
            </a:r>
          </a:p>
          <a:p>
            <a:pPr lvl="2"/>
            <a:r>
              <a:rPr lang="en-US" sz="2581" dirty="0" smtClean="0"/>
              <a:t>63,000 shorter-term jobs in construction phase</a:t>
            </a:r>
          </a:p>
          <a:p>
            <a:pPr lvl="2"/>
            <a:r>
              <a:rPr lang="en-US" sz="2581" dirty="0" smtClean="0"/>
              <a:t>9,000 permanent jobs</a:t>
            </a:r>
          </a:p>
          <a:p>
            <a:pPr lvl="2"/>
            <a:r>
              <a:rPr lang="en-US" sz="2581" dirty="0" smtClean="0"/>
              <a:t>Annual property tax revenue of $89.6M</a:t>
            </a:r>
          </a:p>
          <a:p>
            <a:pPr lvl="2"/>
            <a:r>
              <a:rPr lang="en-US" sz="2581" dirty="0" smtClean="0"/>
              <a:t>Annual land lease payments of $53M</a:t>
            </a:r>
          </a:p>
          <a:p>
            <a:pPr lvl="2"/>
            <a:r>
              <a:rPr lang="en-US" sz="2581" dirty="0" smtClean="0"/>
              <a:t>Source: Center for Rural Affairs, Governor’s Wind Energy Coalition, NREL</a:t>
            </a:r>
          </a:p>
          <a:p>
            <a:pPr lvl="1"/>
            <a:endParaRPr lang="en-US" dirty="0" smtClean="0"/>
          </a:p>
          <a:p>
            <a:pPr lvl="1">
              <a:buNone/>
            </a:pPr>
            <a:r>
              <a:rPr lang="en-US" sz="3613" dirty="0" smtClean="0"/>
              <a:t>Environmental</a:t>
            </a:r>
          </a:p>
          <a:p>
            <a:pPr lvl="2"/>
            <a:r>
              <a:rPr lang="en-US" dirty="0" smtClean="0"/>
              <a:t> </a:t>
            </a:r>
            <a:r>
              <a:rPr lang="en-US" sz="2581" dirty="0" smtClean="0"/>
              <a:t>ICCAC: 10 GW wind in 2020, plus other </a:t>
            </a:r>
            <a:r>
              <a:rPr lang="en-US" sz="2581" dirty="0" err="1" smtClean="0"/>
              <a:t>renewables</a:t>
            </a:r>
            <a:r>
              <a:rPr lang="en-US" sz="2581" dirty="0" smtClean="0"/>
              <a:t> = 33 MMT GHG reduced annually </a:t>
            </a:r>
            <a:r>
              <a:rPr lang="en-US" sz="2581" dirty="0" smtClean="0"/>
              <a:t>to help mitigate climate change</a:t>
            </a:r>
            <a:endParaRPr lang="en-US" sz="2581" dirty="0" smtClean="0"/>
          </a:p>
          <a:p>
            <a:pPr lvl="1">
              <a:buNone/>
            </a:pPr>
            <a:endParaRPr lang="en-US" dirty="0" smtClean="0"/>
          </a:p>
          <a:p>
            <a:pPr>
              <a:buNone/>
            </a:pPr>
            <a:r>
              <a:rPr lang="en-US" sz="3097" dirty="0" smtClean="0"/>
              <a:t>		Transmission a means to attain these benefits</a:t>
            </a:r>
          </a:p>
          <a:p>
            <a:pPr lvl="1"/>
            <a:r>
              <a:rPr lang="en-US" dirty="0" smtClean="0"/>
              <a:t>Not if, but when and how</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Impacts for Iowa</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	“Native species are very likely to face increasing threats from rapidly changing climate conditions, pests, diseases, and invasive species moving in from warmer regions.”</a:t>
            </a:r>
          </a:p>
          <a:p>
            <a:pPr>
              <a:buNone/>
            </a:pPr>
            <a:r>
              <a:rPr lang="en-US" dirty="0" smtClean="0"/>
              <a:t/>
            </a:r>
            <a:br>
              <a:rPr lang="en-US" dirty="0" smtClean="0"/>
            </a:br>
            <a:r>
              <a:rPr lang="en-US" dirty="0" smtClean="0"/>
              <a:t>“All major groups of animals including birds, mammals, amphibians, reptiles, and insects will be affected by climate change impacts on local populations …” </a:t>
            </a:r>
          </a:p>
          <a:p>
            <a:pPr>
              <a:buNone/>
            </a:pPr>
            <a:endParaRPr lang="en-US" dirty="0" smtClean="0"/>
          </a:p>
          <a:p>
            <a:pPr>
              <a:buNone/>
            </a:pPr>
            <a:r>
              <a:rPr lang="en-US" sz="1900" dirty="0" smtClean="0"/>
              <a:t>	Source: U.S. Global Change Research Program</a:t>
            </a:r>
            <a:endParaRPr lang="en-US" sz="19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1074</TotalTime>
  <Words>756</Words>
  <Application>Microsoft Macintosh PowerPoint</Application>
  <PresentationFormat>On-screen Show (4:3)</PresentationFormat>
  <Paragraphs>81</Paragraphs>
  <Slides>13</Slides>
  <Notes>6</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Land Use Challenges</vt:lpstr>
      <vt:lpstr>Iowa Opportunities</vt:lpstr>
      <vt:lpstr>Slide 4</vt:lpstr>
      <vt:lpstr>Slide 5</vt:lpstr>
      <vt:lpstr>Slide 6</vt:lpstr>
      <vt:lpstr>Iowa Wind Goals</vt:lpstr>
      <vt:lpstr>Iowa Wind Benefits</vt:lpstr>
      <vt:lpstr>Climate Impacts for Iowa</vt:lpstr>
      <vt:lpstr>Issues going forward</vt:lpstr>
      <vt:lpstr>Slide 11</vt:lpstr>
      <vt:lpstr>Slide 12</vt:lpstr>
      <vt:lpstr>Slide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Karen</dc:creator>
  <cp:lastModifiedBy>N Baer</cp:lastModifiedBy>
  <cp:revision>114</cp:revision>
  <dcterms:created xsi:type="dcterms:W3CDTF">2010-10-20T22:46:32Z</dcterms:created>
  <dcterms:modified xsi:type="dcterms:W3CDTF">2010-10-21T04:19:52Z</dcterms:modified>
</cp:coreProperties>
</file>